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60" r:id="rId3"/>
    <p:sldId id="280" r:id="rId4"/>
    <p:sldId id="281" r:id="rId5"/>
    <p:sldId id="261" r:id="rId6"/>
    <p:sldId id="263" r:id="rId7"/>
    <p:sldId id="265" r:id="rId8"/>
    <p:sldId id="267" r:id="rId9"/>
    <p:sldId id="269" r:id="rId10"/>
    <p:sldId id="271" r:id="rId11"/>
    <p:sldId id="273" r:id="rId12"/>
    <p:sldId id="275" r:id="rId13"/>
    <p:sldId id="277" r:id="rId14"/>
    <p:sldId id="279" r:id="rId15"/>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B3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992" autoAdjust="0"/>
  </p:normalViewPr>
  <p:slideViewPr>
    <p:cSldViewPr>
      <p:cViewPr varScale="1">
        <p:scale>
          <a:sx n="77" d="100"/>
          <a:sy n="77" d="100"/>
        </p:scale>
        <p:origin x="25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3FCF46-68A9-4089-9C44-4BD023E2C4CB}" type="datetimeFigureOut">
              <a:rPr lang="nl-NL" smtClean="0"/>
              <a:t>9-9-2020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B9BBC7-52D2-430F-BE19-FA335FD6279D}" type="slidenum">
              <a:rPr lang="nl-NL" smtClean="0"/>
              <a:t>‹nr.›</a:t>
            </a:fld>
            <a:endParaRPr lang="nl-NL"/>
          </a:p>
        </p:txBody>
      </p:sp>
    </p:spTree>
    <p:extLst>
      <p:ext uri="{BB962C8B-B14F-4D97-AF65-F5344CB8AC3E}">
        <p14:creationId xmlns:p14="http://schemas.microsoft.com/office/powerpoint/2010/main" val="2007409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AB9BBC7-52D2-430F-BE19-FA335FD6279D}" type="slidenum">
              <a:rPr lang="nl-NL" smtClean="0"/>
              <a:t>1</a:t>
            </a:fld>
            <a:endParaRPr lang="nl-NL"/>
          </a:p>
        </p:txBody>
      </p:sp>
    </p:spTree>
    <p:extLst>
      <p:ext uri="{BB962C8B-B14F-4D97-AF65-F5344CB8AC3E}">
        <p14:creationId xmlns:p14="http://schemas.microsoft.com/office/powerpoint/2010/main" val="892509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i="1" u="none" spc="0" dirty="0">
                <a:solidFill>
                  <a:srgbClr val="000000">
                    <a:alpha val="100000"/>
                  </a:srgbClr>
                </a:solidFill>
                <a:latin typeface="+mn-lt"/>
              </a:rPr>
              <a:t>1. </a:t>
            </a:r>
            <a:r>
              <a:rPr lang="en-US" sz="1200" i="1" u="none" spc="0" dirty="0" err="1">
                <a:solidFill>
                  <a:srgbClr val="000000">
                    <a:alpha val="100000"/>
                  </a:srgbClr>
                </a:solidFill>
                <a:latin typeface="+mn-lt"/>
              </a:rPr>
              <a:t>Dit</a:t>
            </a:r>
            <a:r>
              <a:rPr lang="en-US" sz="1200" i="1" u="none" spc="0" dirty="0">
                <a:solidFill>
                  <a:srgbClr val="000000">
                    <a:alpha val="100000"/>
                  </a:srgbClr>
                </a:solidFill>
                <a:latin typeface="+mn-lt"/>
              </a:rPr>
              <a:t> is </a:t>
            </a:r>
            <a:r>
              <a:rPr lang="en-US" sz="1200" i="1" u="none" spc="0" dirty="0" err="1">
                <a:solidFill>
                  <a:srgbClr val="000000">
                    <a:alpha val="100000"/>
                  </a:srgbClr>
                </a:solidFill>
                <a:latin typeface="+mn-lt"/>
              </a:rPr>
              <a:t>een</a:t>
            </a:r>
            <a:r>
              <a:rPr lang="en-US" sz="1200" i="1" u="none" spc="0" dirty="0">
                <a:solidFill>
                  <a:srgbClr val="000000">
                    <a:alpha val="100000"/>
                  </a:srgbClr>
                </a:solidFill>
                <a:latin typeface="+mn-lt"/>
              </a:rPr>
              <a:t> heel </a:t>
            </a:r>
            <a:r>
              <a:rPr lang="en-US" sz="1200" i="1" u="none" spc="0" dirty="0" err="1">
                <a:solidFill>
                  <a:srgbClr val="000000">
                    <a:alpha val="100000"/>
                  </a:srgbClr>
                </a:solidFill>
                <a:latin typeface="+mn-lt"/>
              </a:rPr>
              <a:t>positief</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gegeven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Ouders</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voelen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zich</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serieus</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genomen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dat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blijkt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gewoon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uit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respectvol</a:t>
            </a:r>
            <a:r>
              <a:rPr lang="en-US" sz="1200" i="1" u="none" spc="0" dirty="0">
                <a:solidFill>
                  <a:srgbClr val="000000">
                    <a:alpha val="100000"/>
                  </a:srgbClr>
                </a:solidFill>
                <a:latin typeface="+mn-lt"/>
              </a:rPr>
              <a:t> met </a:t>
            </a:r>
            <a:r>
              <a:rPr lang="en-US" sz="1200" i="1" u="none" spc="0" dirty="0" err="1">
                <a:solidFill>
                  <a:srgbClr val="000000">
                    <a:alpha val="100000"/>
                  </a:srgbClr>
                </a:solidFill>
                <a:latin typeface="+mn-lt"/>
              </a:rPr>
              <a:t>elkaar</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omgaan</a:t>
            </a:r>
            <a:endParaRPr lang="nl-NL" dirty="0"/>
          </a:p>
        </p:txBody>
      </p:sp>
      <p:sp>
        <p:nvSpPr>
          <p:cNvPr id="4" name="Tijdelijke aanduiding voor dianummer 3"/>
          <p:cNvSpPr>
            <a:spLocks noGrp="1"/>
          </p:cNvSpPr>
          <p:nvPr>
            <p:ph type="sldNum" sz="quarter" idx="5"/>
          </p:nvPr>
        </p:nvSpPr>
        <p:spPr/>
        <p:txBody>
          <a:bodyPr/>
          <a:lstStyle/>
          <a:p>
            <a:fld id="{1AB9BBC7-52D2-430F-BE19-FA335FD6279D}" type="slidenum">
              <a:rPr lang="nl-NL" smtClean="0"/>
              <a:t>12</a:t>
            </a:fld>
            <a:endParaRPr lang="nl-NL"/>
          </a:p>
        </p:txBody>
      </p:sp>
    </p:spTree>
    <p:extLst>
      <p:ext uri="{BB962C8B-B14F-4D97-AF65-F5344CB8AC3E}">
        <p14:creationId xmlns:p14="http://schemas.microsoft.com/office/powerpoint/2010/main" val="3561408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In het VSO </a:t>
            </a:r>
            <a:r>
              <a:rPr lang="en-US" dirty="0" err="1"/>
              <a:t>haalt</a:t>
            </a:r>
            <a:r>
              <a:rPr lang="en-US" dirty="0"/>
              <a:t> de </a:t>
            </a:r>
            <a:r>
              <a:rPr lang="en-US" dirty="0" err="1"/>
              <a:t>tijd</a:t>
            </a:r>
            <a:r>
              <a:rPr lang="en-US" dirty="0"/>
              <a:t> </a:t>
            </a:r>
            <a:r>
              <a:rPr lang="en-US" dirty="0" err="1"/>
              <a:t>ons</a:t>
            </a:r>
            <a:r>
              <a:rPr lang="en-US" dirty="0"/>
              <a:t> in.  </a:t>
            </a:r>
          </a:p>
          <a:p>
            <a:r>
              <a:rPr lang="en-US" dirty="0"/>
              <a:t>De OPP </a:t>
            </a:r>
            <a:r>
              <a:rPr lang="en-US" dirty="0" err="1"/>
              <a:t>gesprekken</a:t>
            </a:r>
            <a:r>
              <a:rPr lang="en-US" dirty="0"/>
              <a:t> met </a:t>
            </a:r>
            <a:r>
              <a:rPr lang="en-US" dirty="0" err="1"/>
              <a:t>ouders</a:t>
            </a:r>
            <a:r>
              <a:rPr lang="en-US" dirty="0"/>
              <a:t> </a:t>
            </a:r>
            <a:r>
              <a:rPr lang="en-US" dirty="0" err="1"/>
              <a:t>zullen</a:t>
            </a:r>
            <a:r>
              <a:rPr lang="en-US" dirty="0"/>
              <a:t> </a:t>
            </a:r>
            <a:r>
              <a:rPr lang="en-US" dirty="0" err="1"/>
              <a:t>plaatsvinden</a:t>
            </a:r>
            <a:r>
              <a:rPr lang="en-US" dirty="0"/>
              <a:t> </a:t>
            </a:r>
            <a:r>
              <a:rPr lang="en-US" dirty="0" err="1"/>
              <a:t>na</a:t>
            </a:r>
            <a:r>
              <a:rPr lang="en-US" dirty="0"/>
              <a:t> de </a:t>
            </a:r>
            <a:r>
              <a:rPr lang="en-US" dirty="0" err="1"/>
              <a:t>zomer</a:t>
            </a:r>
            <a:r>
              <a:rPr lang="en-US" dirty="0"/>
              <a:t> </a:t>
            </a:r>
            <a:r>
              <a:rPr lang="en-US" dirty="0" err="1"/>
              <a:t>ivm</a:t>
            </a:r>
            <a:r>
              <a:rPr lang="en-US" dirty="0"/>
              <a:t> corona. </a:t>
            </a:r>
          </a:p>
          <a:p>
            <a:r>
              <a:rPr lang="en-US" dirty="0"/>
              <a:t>Mooi experiment! </a:t>
            </a:r>
            <a:r>
              <a:rPr lang="en-US" dirty="0" err="1"/>
              <a:t>Volgt</a:t>
            </a:r>
            <a:r>
              <a:rPr lang="en-US" dirty="0"/>
              <a:t> SO </a:t>
            </a:r>
            <a:r>
              <a:rPr lang="en-US" dirty="0" err="1"/>
              <a:t>hierin</a:t>
            </a:r>
            <a:r>
              <a:rPr lang="en-US" dirty="0"/>
              <a:t> </a:t>
            </a:r>
            <a:r>
              <a:rPr lang="en-US" dirty="0" err="1"/>
              <a:t>ook</a:t>
            </a:r>
            <a:r>
              <a:rPr lang="en-US" dirty="0"/>
              <a:t>? </a:t>
            </a:r>
          </a:p>
          <a:p>
            <a:r>
              <a:rPr lang="en-US" dirty="0"/>
              <a:t>Het protocol VSO </a:t>
            </a:r>
            <a:r>
              <a:rPr lang="en-US" dirty="0" err="1"/>
              <a:t>schrijft</a:t>
            </a:r>
            <a:r>
              <a:rPr lang="en-US" dirty="0"/>
              <a:t> </a:t>
            </a:r>
            <a:r>
              <a:rPr lang="en-US" dirty="0" err="1"/>
              <a:t>voor</a:t>
            </a:r>
            <a:r>
              <a:rPr lang="en-US" dirty="0"/>
              <a:t> om de </a:t>
            </a:r>
            <a:r>
              <a:rPr lang="en-US" dirty="0" err="1"/>
              <a:t>oudergesprekken</a:t>
            </a:r>
            <a:r>
              <a:rPr lang="en-US" dirty="0"/>
              <a:t> </a:t>
            </a:r>
            <a:r>
              <a:rPr lang="en-US" dirty="0" err="1"/>
              <a:t>en</a:t>
            </a:r>
            <a:r>
              <a:rPr lang="en-US" dirty="0"/>
              <a:t> </a:t>
            </a:r>
            <a:r>
              <a:rPr lang="en-US" dirty="0" err="1"/>
              <a:t>andere</a:t>
            </a:r>
            <a:r>
              <a:rPr lang="en-US" dirty="0"/>
              <a:t> </a:t>
            </a:r>
            <a:r>
              <a:rPr lang="en-US" dirty="0" err="1"/>
              <a:t>besprekingen</a:t>
            </a:r>
            <a:r>
              <a:rPr lang="en-US" dirty="0"/>
              <a:t> </a:t>
            </a:r>
            <a:r>
              <a:rPr lang="en-US" dirty="0" err="1"/>
              <a:t>zoveel</a:t>
            </a:r>
            <a:r>
              <a:rPr lang="en-US" dirty="0"/>
              <a:t> </a:t>
            </a:r>
            <a:r>
              <a:rPr lang="en-US" dirty="0" err="1"/>
              <a:t>mogelijk</a:t>
            </a:r>
            <a:r>
              <a:rPr lang="en-US" dirty="0"/>
              <a:t> online </a:t>
            </a:r>
            <a:r>
              <a:rPr lang="en-US" dirty="0" err="1"/>
              <a:t>te</a:t>
            </a:r>
            <a:r>
              <a:rPr lang="en-US" dirty="0"/>
              <a:t> </a:t>
            </a:r>
            <a:r>
              <a:rPr lang="en-US" dirty="0" err="1"/>
              <a:t>houden</a:t>
            </a:r>
            <a:r>
              <a:rPr lang="en-US" dirty="0"/>
              <a:t>/</a:t>
            </a:r>
            <a:r>
              <a:rPr lang="en-US" dirty="0" err="1"/>
              <a:t>beeldbellen</a:t>
            </a:r>
            <a:r>
              <a:rPr lang="en-US" dirty="0"/>
              <a:t> in </a:t>
            </a:r>
            <a:r>
              <a:rPr lang="en-US" dirty="0" err="1"/>
              <a:t>te</a:t>
            </a:r>
            <a:r>
              <a:rPr lang="en-US" dirty="0"/>
              <a:t> </a:t>
            </a:r>
            <a:r>
              <a:rPr lang="en-US" dirty="0" err="1"/>
              <a:t>zetten</a:t>
            </a:r>
            <a:r>
              <a:rPr lang="en-US" dirty="0"/>
              <a:t>. </a:t>
            </a:r>
          </a:p>
          <a:p>
            <a:r>
              <a:rPr lang="en-US" dirty="0" err="1"/>
              <a:t>Geldt</a:t>
            </a:r>
            <a:r>
              <a:rPr lang="en-US" dirty="0"/>
              <a:t> </a:t>
            </a:r>
            <a:r>
              <a:rPr lang="en-US" dirty="0" err="1"/>
              <a:t>dit</a:t>
            </a:r>
            <a:r>
              <a:rPr lang="en-US" dirty="0"/>
              <a:t> </a:t>
            </a:r>
            <a:r>
              <a:rPr lang="en-US" dirty="0" err="1"/>
              <a:t>ook</a:t>
            </a:r>
            <a:r>
              <a:rPr lang="en-US" dirty="0"/>
              <a:t> </a:t>
            </a:r>
            <a:r>
              <a:rPr lang="en-US" dirty="0" err="1"/>
              <a:t>voor</a:t>
            </a:r>
            <a:r>
              <a:rPr lang="en-US" dirty="0"/>
              <a:t> de SO </a:t>
            </a:r>
            <a:r>
              <a:rPr lang="en-US" dirty="0" err="1"/>
              <a:t>ouders</a:t>
            </a:r>
            <a:r>
              <a:rPr lang="en-US" dirty="0"/>
              <a:t>? Wat </a:t>
            </a:r>
            <a:r>
              <a:rPr lang="en-US" dirty="0" err="1"/>
              <a:t>vinden</a:t>
            </a:r>
            <a:r>
              <a:rPr lang="en-US" dirty="0"/>
              <a:t> </a:t>
            </a:r>
            <a:r>
              <a:rPr lang="en-US" dirty="0" err="1"/>
              <a:t>wij</a:t>
            </a:r>
            <a:r>
              <a:rPr lang="en-US" dirty="0"/>
              <a:t>?</a:t>
            </a:r>
            <a:endParaRPr lang="nl-NL" dirty="0"/>
          </a:p>
        </p:txBody>
      </p:sp>
      <p:sp>
        <p:nvSpPr>
          <p:cNvPr id="4" name="Tijdelijke aanduiding voor dianummer 3"/>
          <p:cNvSpPr>
            <a:spLocks noGrp="1"/>
          </p:cNvSpPr>
          <p:nvPr>
            <p:ph type="sldNum" sz="quarter" idx="5"/>
          </p:nvPr>
        </p:nvSpPr>
        <p:spPr/>
        <p:txBody>
          <a:bodyPr/>
          <a:lstStyle/>
          <a:p>
            <a:fld id="{1AB9BBC7-52D2-430F-BE19-FA335FD6279D}" type="slidenum">
              <a:rPr lang="nl-NL" smtClean="0"/>
              <a:t>14</a:t>
            </a:fld>
            <a:endParaRPr lang="nl-NL"/>
          </a:p>
        </p:txBody>
      </p:sp>
    </p:spTree>
    <p:extLst>
      <p:ext uri="{BB962C8B-B14F-4D97-AF65-F5344CB8AC3E}">
        <p14:creationId xmlns:p14="http://schemas.microsoft.com/office/powerpoint/2010/main" val="1942708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fontAlgn="base">
              <a:lnSpc>
                <a:spcPct val="100000"/>
              </a:lnSpc>
            </a:pPr>
            <a:r>
              <a:rPr lang="nl-NL" sz="1200" i="1" u="none" spc="0" dirty="0">
                <a:solidFill>
                  <a:srgbClr val="000000">
                    <a:alpha val="100000"/>
                  </a:srgbClr>
                </a:solidFill>
                <a:latin typeface="+mn-lt"/>
              </a:rPr>
              <a:t>Resultaten; er zijn bij elke vraag een tweetal reflectanten ( Jantje en ER) die bij alle stellingen aangeven het er niet mee eens te zijn. Hoe serieus moet je die dan nemen ? </a:t>
            </a:r>
          </a:p>
          <a:p>
            <a:pPr marL="0" marR="0" lvl="0" indent="0" algn="l" fontAlgn="base">
              <a:lnSpc>
                <a:spcPct val="100000"/>
              </a:lnSpc>
            </a:pPr>
            <a:r>
              <a:rPr lang="nl-NL" sz="1200" i="1" u="none" spc="0" dirty="0">
                <a:solidFill>
                  <a:srgbClr val="000000">
                    <a:alpha val="100000"/>
                  </a:srgbClr>
                </a:solidFill>
                <a:latin typeface="+mn-lt"/>
              </a:rPr>
              <a:t>Verder hebben 7 reflectanten gereageerd onder de naam X en eentje onder Anoniem.</a:t>
            </a:r>
          </a:p>
          <a:p>
            <a:endParaRPr lang="nl-NL" dirty="0"/>
          </a:p>
        </p:txBody>
      </p:sp>
      <p:sp>
        <p:nvSpPr>
          <p:cNvPr id="4" name="Tijdelijke aanduiding voor dianummer 3"/>
          <p:cNvSpPr>
            <a:spLocks noGrp="1"/>
          </p:cNvSpPr>
          <p:nvPr>
            <p:ph type="sldNum" sz="quarter" idx="5"/>
          </p:nvPr>
        </p:nvSpPr>
        <p:spPr/>
        <p:txBody>
          <a:bodyPr/>
          <a:lstStyle/>
          <a:p>
            <a:fld id="{1AB9BBC7-52D2-430F-BE19-FA335FD6279D}" type="slidenum">
              <a:rPr lang="nl-NL" smtClean="0"/>
              <a:t>2</a:t>
            </a:fld>
            <a:endParaRPr lang="nl-NL"/>
          </a:p>
        </p:txBody>
      </p:sp>
    </p:spTree>
    <p:extLst>
      <p:ext uri="{BB962C8B-B14F-4D97-AF65-F5344CB8AC3E}">
        <p14:creationId xmlns:p14="http://schemas.microsoft.com/office/powerpoint/2010/main" val="1430959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AB9BBC7-52D2-430F-BE19-FA335FD6279D}" type="slidenum">
              <a:rPr lang="nl-NL" smtClean="0"/>
              <a:t>5</a:t>
            </a:fld>
            <a:endParaRPr lang="nl-NL"/>
          </a:p>
        </p:txBody>
      </p:sp>
    </p:spTree>
    <p:extLst>
      <p:ext uri="{BB962C8B-B14F-4D97-AF65-F5344CB8AC3E}">
        <p14:creationId xmlns:p14="http://schemas.microsoft.com/office/powerpoint/2010/main" val="731669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u="none" spc="0" dirty="0">
                <a:solidFill>
                  <a:srgbClr val="000000">
                    <a:alpha val="100000"/>
                  </a:srgbClr>
                </a:solidFill>
                <a:latin typeface="+mn-lt"/>
              </a:rPr>
              <a:t>Het </a:t>
            </a:r>
            <a:r>
              <a:rPr lang="en-US" sz="1200" i="1" u="none" spc="0" dirty="0" err="1">
                <a:solidFill>
                  <a:srgbClr val="000000">
                    <a:alpha val="100000"/>
                  </a:srgbClr>
                </a:solidFill>
                <a:latin typeface="+mn-lt"/>
              </a:rPr>
              <a:t>overgrote</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deel</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geeft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aan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dat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er</a:t>
            </a:r>
            <a:r>
              <a:rPr lang="en-US" sz="1200" i="1" u="none" spc="0" dirty="0">
                <a:solidFill>
                  <a:srgbClr val="000000">
                    <a:alpha val="100000"/>
                  </a:srgbClr>
                </a:solidFill>
                <a:latin typeface="+mn-lt"/>
              </a:rPr>
              <a:t> in </a:t>
            </a:r>
            <a:r>
              <a:rPr lang="en-US" sz="1200" i="1" u="none" spc="0" dirty="0" err="1">
                <a:solidFill>
                  <a:srgbClr val="000000">
                    <a:alpha val="100000"/>
                  </a:srgbClr>
                </a:solidFill>
                <a:latin typeface="+mn-lt"/>
              </a:rPr>
              <a:t>gezamenlijkheid</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beslissingen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worden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genomen</a:t>
            </a:r>
            <a:r>
              <a:rPr lang="en-US" sz="1200" i="1" u="none" spc="0" dirty="0">
                <a:solidFill>
                  <a:srgbClr val="000000">
                    <a:alpha val="100000"/>
                  </a:srgbClr>
                </a:solidFill>
                <a:latin typeface="+mn-lt"/>
              </a:rPr>
              <a:t> over de </a:t>
            </a:r>
            <a:r>
              <a:rPr lang="en-US" sz="1200" i="1" u="none" spc="0" dirty="0" err="1">
                <a:solidFill>
                  <a:srgbClr val="000000">
                    <a:alpha val="100000"/>
                  </a:srgbClr>
                </a:solidFill>
                <a:latin typeface="+mn-lt"/>
              </a:rPr>
              <a:t>toekomst</a:t>
            </a:r>
            <a:r>
              <a:rPr lang="en-US" sz="1200" i="1" u="none" spc="0" dirty="0">
                <a:solidFill>
                  <a:srgbClr val="000000">
                    <a:alpha val="100000"/>
                  </a:srgbClr>
                </a:solidFill>
                <a:latin typeface="+mn-lt"/>
              </a:rPr>
              <a:t> van het kind. 
</a:t>
            </a:r>
            <a:r>
              <a:rPr lang="en-US" sz="1200" i="1" u="none" spc="0" dirty="0" err="1">
                <a:solidFill>
                  <a:srgbClr val="000000">
                    <a:alpha val="100000"/>
                  </a:srgbClr>
                </a:solidFill>
                <a:latin typeface="+mn-lt"/>
              </a:rPr>
              <a:t>Vraag</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kun</a:t>
            </a:r>
            <a:r>
              <a:rPr lang="en-US" sz="1200" i="1" u="none" spc="0" dirty="0">
                <a:solidFill>
                  <a:srgbClr val="000000">
                    <a:alpha val="100000"/>
                  </a:srgbClr>
                </a:solidFill>
                <a:latin typeface="+mn-lt"/>
              </a:rPr>
              <a:t> je </a:t>
            </a:r>
            <a:r>
              <a:rPr lang="en-US" sz="1200" i="1" u="none" spc="0" dirty="0" err="1">
                <a:solidFill>
                  <a:srgbClr val="000000">
                    <a:alpha val="100000"/>
                  </a:srgbClr>
                </a:solidFill>
                <a:latin typeface="+mn-lt"/>
              </a:rPr>
              <a:t>hier</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stellen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dat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hieruit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blijkt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dat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ouders</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serieus</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genomen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worden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dat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zij</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dat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ook</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zelf</a:t>
            </a:r>
            <a:r>
              <a:rPr lang="en-US" sz="1200" i="1" u="none" spc="0" dirty="0">
                <a:solidFill>
                  <a:srgbClr val="000000">
                    <a:alpha val="100000"/>
                  </a:srgbClr>
                </a:solidFill>
                <a:latin typeface="+mn-lt"/>
              </a:rPr>
              <a:t> zo </a:t>
            </a:r>
            <a:r>
              <a:rPr lang="en-US" sz="1200" i="1" u="none" spc="0" dirty="0" err="1">
                <a:solidFill>
                  <a:srgbClr val="000000">
                    <a:alpha val="100000"/>
                  </a:srgbClr>
                </a:solidFill>
                <a:latin typeface="+mn-lt"/>
              </a:rPr>
              <a:t>voelen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Oneens</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Jantje</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en</a:t>
            </a:r>
            <a:r>
              <a:rPr lang="en-US" sz="1200" i="1" u="none" spc="0" dirty="0">
                <a:solidFill>
                  <a:srgbClr val="000000">
                    <a:alpha val="100000"/>
                  </a:srgbClr>
                </a:solidFill>
                <a:latin typeface="+mn-lt"/>
              </a:rPr>
              <a:t> ER </a:t>
            </a:r>
            <a:r>
              <a:rPr lang="en-US" sz="1200" i="1" u="none" spc="0" dirty="0" err="1">
                <a:solidFill>
                  <a:srgbClr val="000000">
                    <a:alpha val="100000"/>
                  </a:srgbClr>
                </a:solidFill>
                <a:latin typeface="+mn-lt"/>
              </a:rPr>
              <a:t>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een</a:t>
            </a:r>
            <a:r>
              <a:rPr lang="en-US" sz="1200" i="1" u="none" spc="0" dirty="0">
                <a:solidFill>
                  <a:srgbClr val="000000">
                    <a:alpha val="100000"/>
                  </a:srgbClr>
                </a:solidFill>
                <a:latin typeface="+mn-lt"/>
              </a:rPr>
              <a:t> x. </a:t>
            </a:r>
            <a:r>
              <a:rPr lang="en-US" sz="1200" i="1" u="none" spc="0" dirty="0" err="1">
                <a:solidFill>
                  <a:srgbClr val="000000">
                    <a:alpha val="100000"/>
                  </a:srgbClr>
                </a:solidFill>
                <a:latin typeface="+mn-lt"/>
              </a:rPr>
              <a:t>Daarnaast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nog</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een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drietal</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anderen</a:t>
            </a:r>
            <a:r>
              <a:rPr lang="en-US" sz="1200" i="1" u="none" spc="0" dirty="0">
                <a:solidFill>
                  <a:srgbClr val="000000">
                    <a:alpha val="100000"/>
                  </a:srgbClr>
                </a:solidFill>
                <a:latin typeface="+mn-lt"/>
              </a:rPr>
              <a:t>.</a:t>
            </a:r>
          </a:p>
          <a:p>
            <a:endParaRPr lang="nl-NL" dirty="0"/>
          </a:p>
        </p:txBody>
      </p:sp>
      <p:sp>
        <p:nvSpPr>
          <p:cNvPr id="4" name="Tijdelijke aanduiding voor dianummer 3"/>
          <p:cNvSpPr>
            <a:spLocks noGrp="1"/>
          </p:cNvSpPr>
          <p:nvPr>
            <p:ph type="sldNum" sz="quarter" idx="5"/>
          </p:nvPr>
        </p:nvSpPr>
        <p:spPr/>
        <p:txBody>
          <a:bodyPr/>
          <a:lstStyle/>
          <a:p>
            <a:fld id="{1AB9BBC7-52D2-430F-BE19-FA335FD6279D}" type="slidenum">
              <a:rPr lang="nl-NL" smtClean="0"/>
              <a:t>6</a:t>
            </a:fld>
            <a:endParaRPr lang="nl-NL"/>
          </a:p>
        </p:txBody>
      </p:sp>
    </p:spTree>
    <p:extLst>
      <p:ext uri="{BB962C8B-B14F-4D97-AF65-F5344CB8AC3E}">
        <p14:creationId xmlns:p14="http://schemas.microsoft.com/office/powerpoint/2010/main" val="1464117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i="1" u="none" spc="0" dirty="0">
                <a:solidFill>
                  <a:srgbClr val="000000">
                    <a:alpha val="100000"/>
                  </a:srgbClr>
                </a:solidFill>
                <a:latin typeface="+mn-lt"/>
              </a:rPr>
              <a:t>2. </a:t>
            </a:r>
            <a:r>
              <a:rPr lang="en-US" sz="1200" i="1" u="none" spc="0" dirty="0" err="1">
                <a:solidFill>
                  <a:srgbClr val="000000">
                    <a:alpha val="100000"/>
                  </a:srgbClr>
                </a:solidFill>
                <a:latin typeface="+mn-lt"/>
              </a:rPr>
              <a:t>Hier</a:t>
            </a:r>
            <a:r>
              <a:rPr lang="en-US" sz="1200" i="1" u="none" spc="0" dirty="0">
                <a:solidFill>
                  <a:srgbClr val="000000">
                    <a:alpha val="100000"/>
                  </a:srgbClr>
                </a:solidFill>
                <a:latin typeface="+mn-lt"/>
              </a:rPr>
              <a:t> is de </a:t>
            </a:r>
            <a:r>
              <a:rPr lang="en-US" sz="1200" i="1" u="none" spc="0" dirty="0" err="1">
                <a:solidFill>
                  <a:srgbClr val="000000">
                    <a:alpha val="100000"/>
                  </a:srgbClr>
                </a:solidFill>
                <a:latin typeface="+mn-lt"/>
              </a:rPr>
              <a:t>vraagstelling</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interessant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waarom</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geven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een</a:t>
            </a:r>
            <a:r>
              <a:rPr lang="en-US" sz="1200" i="1" u="none" spc="0" dirty="0">
                <a:solidFill>
                  <a:srgbClr val="000000">
                    <a:alpha val="100000"/>
                  </a:srgbClr>
                </a:solidFill>
                <a:latin typeface="+mn-lt"/>
              </a:rPr>
              <a:t> 13 </a:t>
            </a:r>
            <a:r>
              <a:rPr lang="en-US" sz="1200" i="1" u="none" spc="0" dirty="0" err="1">
                <a:solidFill>
                  <a:srgbClr val="000000">
                    <a:alpha val="100000"/>
                  </a:srgbClr>
                </a:solidFill>
                <a:latin typeface="+mn-lt"/>
              </a:rPr>
              <a:t>tal</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ouders</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aan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hier</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neutraal</a:t>
            </a:r>
            <a:r>
              <a:rPr lang="en-US" sz="1200" i="1" u="none" spc="0" dirty="0">
                <a:solidFill>
                  <a:srgbClr val="000000">
                    <a:alpha val="100000"/>
                  </a:srgbClr>
                </a:solidFill>
                <a:latin typeface="+mn-lt"/>
              </a:rPr>
              <a:t> in </a:t>
            </a:r>
            <a:r>
              <a:rPr lang="en-US" sz="1200" i="1" u="none" spc="0" dirty="0" err="1">
                <a:solidFill>
                  <a:srgbClr val="000000">
                    <a:alpha val="100000"/>
                  </a:srgbClr>
                </a:solidFill>
                <a:latin typeface="+mn-lt"/>
              </a:rPr>
              <a:t>te</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staan</a:t>
            </a:r>
            <a:r>
              <a:rPr lang="en-US" sz="1200" i="1" u="none" spc="0" dirty="0">
                <a:solidFill>
                  <a:srgbClr val="000000">
                    <a:alpha val="100000"/>
                  </a:srgbClr>
                </a:solidFill>
                <a:latin typeface="+mn-lt"/>
              </a:rPr>
              <a:t> ?</a:t>
            </a:r>
            <a:endParaRPr lang="nl-NL" dirty="0"/>
          </a:p>
        </p:txBody>
      </p:sp>
      <p:sp>
        <p:nvSpPr>
          <p:cNvPr id="4" name="Tijdelijke aanduiding voor dianummer 3"/>
          <p:cNvSpPr>
            <a:spLocks noGrp="1"/>
          </p:cNvSpPr>
          <p:nvPr>
            <p:ph type="sldNum" sz="quarter" idx="5"/>
          </p:nvPr>
        </p:nvSpPr>
        <p:spPr/>
        <p:txBody>
          <a:bodyPr/>
          <a:lstStyle/>
          <a:p>
            <a:fld id="{1AB9BBC7-52D2-430F-BE19-FA335FD6279D}" type="slidenum">
              <a:rPr lang="nl-NL" smtClean="0"/>
              <a:t>7</a:t>
            </a:fld>
            <a:endParaRPr lang="nl-NL"/>
          </a:p>
        </p:txBody>
      </p:sp>
    </p:spTree>
    <p:extLst>
      <p:ext uri="{BB962C8B-B14F-4D97-AF65-F5344CB8AC3E}">
        <p14:creationId xmlns:p14="http://schemas.microsoft.com/office/powerpoint/2010/main" val="2086582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i="1" u="none" spc="0" dirty="0">
                <a:solidFill>
                  <a:srgbClr val="000000">
                    <a:alpha val="100000"/>
                  </a:srgbClr>
                </a:solidFill>
                <a:latin typeface="+mn-lt"/>
              </a:rPr>
              <a:t>1. Heel </a:t>
            </a:r>
            <a:r>
              <a:rPr lang="en-US" sz="1200" i="1" u="none" spc="0" dirty="0" err="1">
                <a:solidFill>
                  <a:srgbClr val="000000">
                    <a:alpha val="100000"/>
                  </a:srgbClr>
                </a:solidFill>
                <a:latin typeface="+mn-lt"/>
              </a:rPr>
              <a:t>duidelijk</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gegeven</a:t>
            </a:r>
            <a:endParaRPr lang="nl-NL" dirty="0"/>
          </a:p>
        </p:txBody>
      </p:sp>
      <p:sp>
        <p:nvSpPr>
          <p:cNvPr id="4" name="Tijdelijke aanduiding voor dianummer 3"/>
          <p:cNvSpPr>
            <a:spLocks noGrp="1"/>
          </p:cNvSpPr>
          <p:nvPr>
            <p:ph type="sldNum" sz="quarter" idx="5"/>
          </p:nvPr>
        </p:nvSpPr>
        <p:spPr/>
        <p:txBody>
          <a:bodyPr/>
          <a:lstStyle/>
          <a:p>
            <a:fld id="{1AB9BBC7-52D2-430F-BE19-FA335FD6279D}" type="slidenum">
              <a:rPr lang="nl-NL" smtClean="0"/>
              <a:t>8</a:t>
            </a:fld>
            <a:endParaRPr lang="nl-NL"/>
          </a:p>
        </p:txBody>
      </p:sp>
    </p:spTree>
    <p:extLst>
      <p:ext uri="{BB962C8B-B14F-4D97-AF65-F5344CB8AC3E}">
        <p14:creationId xmlns:p14="http://schemas.microsoft.com/office/powerpoint/2010/main" val="1461725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u="none" spc="0" dirty="0" err="1">
                <a:solidFill>
                  <a:srgbClr val="000000">
                    <a:alpha val="100000"/>
                  </a:srgbClr>
                </a:solidFill>
                <a:latin typeface="+mn-lt"/>
              </a:rPr>
              <a:t>Vraag</a:t>
            </a:r>
            <a:r>
              <a:rPr lang="en-US" sz="1200" i="1" u="none" spc="0" dirty="0">
                <a:solidFill>
                  <a:srgbClr val="000000">
                    <a:alpha val="100000"/>
                  </a:srgbClr>
                </a:solidFill>
                <a:latin typeface="+mn-lt"/>
              </a:rPr>
              <a:t>; hoe </a:t>
            </a:r>
            <a:r>
              <a:rPr lang="en-US" sz="1200" i="1" u="none" spc="0" dirty="0" err="1">
                <a:solidFill>
                  <a:srgbClr val="000000">
                    <a:alpha val="100000"/>
                  </a:srgbClr>
                </a:solidFill>
                <a:latin typeface="+mn-lt"/>
              </a:rPr>
              <a:t>krijgen</a:t>
            </a:r>
            <a:r>
              <a:rPr lang="en-US" sz="1200" i="1" u="none" spc="0" dirty="0">
                <a:solidFill>
                  <a:srgbClr val="000000">
                    <a:alpha val="100000"/>
                  </a:srgbClr>
                </a:solidFill>
                <a:latin typeface="+mn-lt"/>
              </a:rPr>
              <a:t> we </a:t>
            </a:r>
            <a:r>
              <a:rPr lang="en-US" sz="1200" i="1" u="none" spc="0" dirty="0" err="1">
                <a:solidFill>
                  <a:srgbClr val="000000">
                    <a:alpha val="100000"/>
                  </a:srgbClr>
                </a:solidFill>
                <a:latin typeface="+mn-lt"/>
              </a:rPr>
              <a:t>inzicht</a:t>
            </a:r>
            <a:r>
              <a:rPr lang="en-US" sz="1200" i="1" u="none" spc="0" dirty="0">
                <a:solidFill>
                  <a:srgbClr val="000000">
                    <a:alpha val="100000"/>
                  </a:srgbClr>
                </a:solidFill>
                <a:latin typeface="+mn-lt"/>
              </a:rPr>
              <a:t> in de </a:t>
            </a:r>
            <a:r>
              <a:rPr lang="en-US" sz="1200" i="1" u="none" spc="0" dirty="0" err="1">
                <a:solidFill>
                  <a:srgbClr val="000000">
                    <a:alpha val="100000"/>
                  </a:srgbClr>
                </a:solidFill>
                <a:latin typeface="+mn-lt"/>
              </a:rPr>
              <a:t>mening</a:t>
            </a:r>
            <a:r>
              <a:rPr lang="en-US" sz="1200" i="1" u="none" spc="0" dirty="0">
                <a:solidFill>
                  <a:srgbClr val="000000">
                    <a:alpha val="100000"/>
                  </a:srgbClr>
                </a:solidFill>
                <a:latin typeface="+mn-lt"/>
              </a:rPr>
              <a:t> van de 26 </a:t>
            </a:r>
            <a:r>
              <a:rPr lang="en-US" sz="1200" i="1" u="none" spc="0" dirty="0" err="1">
                <a:solidFill>
                  <a:srgbClr val="000000">
                    <a:alpha val="100000"/>
                  </a:srgbClr>
                </a:solidFill>
                <a:latin typeface="+mn-lt"/>
              </a:rPr>
              <a:t>neutrale</a:t>
            </a:r>
            <a:r>
              <a:rPr lang="en-US" sz="1200" i="1" u="none" spc="0" dirty="0">
                <a:solidFill>
                  <a:srgbClr val="000000">
                    <a:alpha val="100000"/>
                  </a:srgbClr>
                </a:solidFill>
                <a:latin typeface="+mn-lt"/>
              </a:rPr>
              <a:t> stemmers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u="none" spc="0" dirty="0">
                <a:solidFill>
                  <a:srgbClr val="000000">
                    <a:alpha val="100000"/>
                  </a:srgbClr>
                </a:solidFill>
                <a:latin typeface="+mn-lt"/>
              </a:rPr>
              <a:t>In </a:t>
            </a:r>
            <a:r>
              <a:rPr lang="en-US" sz="1200" i="1" u="none" spc="0" dirty="0" err="1">
                <a:solidFill>
                  <a:srgbClr val="000000">
                    <a:alpha val="100000"/>
                  </a:srgbClr>
                </a:solidFill>
                <a:latin typeface="+mn-lt"/>
              </a:rPr>
              <a:t>vergelijking</a:t>
            </a:r>
            <a:r>
              <a:rPr lang="en-US" sz="1200" i="1" u="none" spc="0" dirty="0">
                <a:solidFill>
                  <a:srgbClr val="000000">
                    <a:alpha val="100000"/>
                  </a:srgbClr>
                </a:solidFill>
                <a:latin typeface="+mn-lt"/>
              </a:rPr>
              <a:t> met de </a:t>
            </a:r>
            <a:r>
              <a:rPr lang="en-US" sz="1200" i="1" u="none" spc="0" dirty="0" err="1">
                <a:solidFill>
                  <a:srgbClr val="000000">
                    <a:alpha val="100000"/>
                  </a:srgbClr>
                </a:solidFill>
                <a:latin typeface="+mn-lt"/>
              </a:rPr>
              <a:t>vorige</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vraag</a:t>
            </a:r>
            <a:r>
              <a:rPr lang="en-US" sz="1200" i="1" u="none" spc="0" dirty="0">
                <a:solidFill>
                  <a:srgbClr val="000000">
                    <a:alpha val="100000"/>
                  </a:srgbClr>
                </a:solidFill>
                <a:latin typeface="+mn-lt"/>
              </a:rPr>
              <a:t> is </a:t>
            </a:r>
            <a:r>
              <a:rPr lang="en-US" sz="1200" i="1" u="none" spc="0" dirty="0" err="1">
                <a:solidFill>
                  <a:srgbClr val="000000">
                    <a:alpha val="100000"/>
                  </a:srgbClr>
                </a:solidFill>
                <a:latin typeface="+mn-lt"/>
              </a:rPr>
              <a:t>hier</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een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duidelijk</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verschil</a:t>
            </a:r>
            <a:r>
              <a:rPr lang="en-US" sz="1200" i="1" u="none" spc="0" dirty="0">
                <a:solidFill>
                  <a:srgbClr val="000000">
                    <a:alpha val="100000"/>
                  </a:srgbClr>
                </a:solidFill>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u="none" spc="0" dirty="0" err="1">
                <a:solidFill>
                  <a:srgbClr val="000000">
                    <a:alpha val="100000"/>
                  </a:srgbClr>
                </a:solidFill>
                <a:latin typeface="+mn-lt"/>
              </a:rPr>
              <a:t>Kun</a:t>
            </a:r>
            <a:r>
              <a:rPr lang="en-US" sz="1200" i="1" u="none" spc="0" dirty="0">
                <a:solidFill>
                  <a:srgbClr val="000000">
                    <a:alpha val="100000"/>
                  </a:srgbClr>
                </a:solidFill>
                <a:latin typeface="+mn-lt"/>
              </a:rPr>
              <a:t> je </a:t>
            </a:r>
            <a:r>
              <a:rPr lang="en-US" sz="1200" i="1" u="none" spc="0" dirty="0" err="1">
                <a:solidFill>
                  <a:srgbClr val="000000">
                    <a:alpha val="100000"/>
                  </a:srgbClr>
                </a:solidFill>
                <a:latin typeface="+mn-lt"/>
              </a:rPr>
              <a:t>stellen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dat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ouders</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meer</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gericht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zijn</a:t>
            </a:r>
            <a:r>
              <a:rPr lang="en-US" sz="1200" i="1" u="none" spc="0" dirty="0">
                <a:solidFill>
                  <a:srgbClr val="000000">
                    <a:alpha val="100000"/>
                  </a:srgbClr>
                </a:solidFill>
                <a:latin typeface="+mn-lt"/>
              </a:rPr>
              <a:t> op </a:t>
            </a:r>
            <a:r>
              <a:rPr lang="en-US" sz="1200" i="1" u="none" spc="0" dirty="0" err="1">
                <a:solidFill>
                  <a:srgbClr val="000000">
                    <a:alpha val="100000"/>
                  </a:srgbClr>
                </a:solidFill>
                <a:latin typeface="+mn-lt"/>
              </a:rPr>
              <a:t>hun</a:t>
            </a:r>
            <a:r>
              <a:rPr lang="en-US" sz="1200" i="1" u="none" spc="0" dirty="0">
                <a:solidFill>
                  <a:srgbClr val="000000">
                    <a:alpha val="100000"/>
                  </a:srgbClr>
                </a:solidFill>
                <a:latin typeface="+mn-lt"/>
              </a:rPr>
              <a:t> eigen kind dan op de groep ?</a:t>
            </a:r>
          </a:p>
          <a:p>
            <a:endParaRPr lang="nl-NL" dirty="0"/>
          </a:p>
        </p:txBody>
      </p:sp>
      <p:sp>
        <p:nvSpPr>
          <p:cNvPr id="4" name="Tijdelijke aanduiding voor dianummer 3"/>
          <p:cNvSpPr>
            <a:spLocks noGrp="1"/>
          </p:cNvSpPr>
          <p:nvPr>
            <p:ph type="sldNum" sz="quarter" idx="5"/>
          </p:nvPr>
        </p:nvSpPr>
        <p:spPr/>
        <p:txBody>
          <a:bodyPr/>
          <a:lstStyle/>
          <a:p>
            <a:fld id="{1AB9BBC7-52D2-430F-BE19-FA335FD6279D}" type="slidenum">
              <a:rPr lang="nl-NL" smtClean="0"/>
              <a:t>9</a:t>
            </a:fld>
            <a:endParaRPr lang="nl-NL"/>
          </a:p>
        </p:txBody>
      </p:sp>
    </p:spTree>
    <p:extLst>
      <p:ext uri="{BB962C8B-B14F-4D97-AF65-F5344CB8AC3E}">
        <p14:creationId xmlns:p14="http://schemas.microsoft.com/office/powerpoint/2010/main" val="3674421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r>
              <a:rPr lang="en-US" sz="1200" i="1" u="none" spc="0" dirty="0" err="1">
                <a:solidFill>
                  <a:srgbClr val="000000">
                    <a:alpha val="100000"/>
                  </a:srgbClr>
                </a:solidFill>
                <a:latin typeface="+mn-lt"/>
              </a:rPr>
              <a:t>Een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groot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deel</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vraagt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zich</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dus</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af</a:t>
            </a:r>
            <a:r>
              <a:rPr lang="en-US" sz="1200" i="1" u="none" spc="0" dirty="0">
                <a:solidFill>
                  <a:srgbClr val="000000">
                    <a:alpha val="100000"/>
                  </a:srgbClr>
                </a:solidFill>
                <a:latin typeface="+mn-lt"/>
              </a:rPr>
              <a:t> of </a:t>
            </a:r>
            <a:r>
              <a:rPr lang="en-US" sz="1200" i="1" u="none" spc="0" dirty="0" err="1">
                <a:solidFill>
                  <a:srgbClr val="000000">
                    <a:alpha val="100000"/>
                  </a:srgbClr>
                </a:solidFill>
                <a:latin typeface="+mn-lt"/>
              </a:rPr>
              <a:t>betrokkenheid</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bij</a:t>
            </a:r>
            <a:r>
              <a:rPr lang="en-US" sz="1200" i="1" u="none" spc="0" dirty="0">
                <a:solidFill>
                  <a:srgbClr val="000000">
                    <a:alpha val="100000"/>
                  </a:srgbClr>
                </a:solidFill>
                <a:latin typeface="+mn-lt"/>
              </a:rPr>
              <a:t> de school </a:t>
            </a:r>
            <a:r>
              <a:rPr lang="en-US" sz="1200" i="1" u="none" spc="0" dirty="0" err="1">
                <a:solidFill>
                  <a:srgbClr val="000000">
                    <a:alpha val="100000"/>
                  </a:srgbClr>
                </a:solidFill>
                <a:latin typeface="+mn-lt"/>
              </a:rPr>
              <a:t>wel</a:t>
            </a:r>
            <a:r>
              <a:rPr lang="en-US" sz="1200" i="1" u="none" spc="0" dirty="0">
                <a:solidFill>
                  <a:srgbClr val="000000">
                    <a:alpha val="100000"/>
                  </a:srgbClr>
                </a:solidFill>
                <a:latin typeface="+mn-lt"/>
              </a:rPr>
              <a:t> effect </a:t>
            </a:r>
            <a:r>
              <a:rPr lang="en-US" sz="1200" i="1" u="none" spc="0" dirty="0" err="1">
                <a:solidFill>
                  <a:srgbClr val="000000">
                    <a:alpha val="100000"/>
                  </a:srgbClr>
                </a:solidFill>
                <a:latin typeface="+mn-lt"/>
              </a:rPr>
              <a:t>heeft</a:t>
            </a:r>
            <a:r>
              <a:rPr lang="en-US" sz="1200" i="1" u="none" spc="0" dirty="0">
                <a:solidFill>
                  <a:srgbClr val="000000">
                    <a:alpha val="100000"/>
                  </a:srgbClr>
                </a:solidFill>
                <a:latin typeface="+mn-lt"/>
              </a:rPr>
              <a:t> op het </a:t>
            </a:r>
            <a:r>
              <a:rPr lang="en-US" sz="1200" i="1" u="none" spc="0" dirty="0" err="1">
                <a:solidFill>
                  <a:srgbClr val="000000">
                    <a:alpha val="100000"/>
                  </a:srgbClr>
                </a:solidFill>
                <a:latin typeface="+mn-lt"/>
              </a:rPr>
              <a:t>leren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welbevinden</a:t>
            </a:r>
            <a:r>
              <a:rPr lang="en-US" sz="1200" i="1" u="none" spc="0" dirty="0">
                <a:solidFill>
                  <a:srgbClr val="000000">
                    <a:alpha val="100000"/>
                  </a:srgbClr>
                </a:solidFill>
                <a:latin typeface="+mn-lt"/>
              </a:rPr>
              <a:t>) van het kind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i="1" u="none" spc="0" dirty="0" err="1">
                <a:solidFill>
                  <a:srgbClr val="000000">
                    <a:alpha val="100000"/>
                  </a:srgbClr>
                </a:solidFill>
                <a:latin typeface="+mn-lt"/>
              </a:rPr>
              <a:t>Meedoen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aan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betekend</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voor</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een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groot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deel</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niet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automatisch</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dat</a:t>
            </a:r>
            <a:r>
              <a:rPr lang="en-US" sz="1200" i="1" u="none" spc="0" dirty="0">
                <a:solidFill>
                  <a:srgbClr val="000000">
                    <a:alpha val="100000"/>
                  </a:srgbClr>
                </a:solidFill>
                <a:latin typeface="+mn-lt"/>
              </a:rPr>
              <a:t> je </a:t>
            </a:r>
            <a:r>
              <a:rPr lang="en-US" sz="1200" i="1" u="none" spc="0" dirty="0" err="1">
                <a:solidFill>
                  <a:srgbClr val="000000">
                    <a:alpha val="100000"/>
                  </a:srgbClr>
                </a:solidFill>
                <a:latin typeface="+mn-lt"/>
              </a:rPr>
              <a:t>je</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meer</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betrokken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voelt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bij</a:t>
            </a:r>
            <a:r>
              <a:rPr lang="en-US" sz="1200" i="1" u="none" spc="0" dirty="0">
                <a:solidFill>
                  <a:srgbClr val="000000">
                    <a:alpha val="100000"/>
                  </a:srgbClr>
                </a:solidFill>
                <a:latin typeface="+mn-lt"/>
              </a:rPr>
              <a:t> de </a:t>
            </a:r>
            <a:r>
              <a:rPr lang="en-US" sz="1200" i="1" u="none" spc="0" dirty="0" err="1">
                <a:solidFill>
                  <a:srgbClr val="000000">
                    <a:alpha val="100000"/>
                  </a:srgbClr>
                </a:solidFill>
                <a:latin typeface="+mn-lt"/>
              </a:rPr>
              <a:t>ontwikkeling</a:t>
            </a:r>
            <a:r>
              <a:rPr lang="en-US" sz="1200" i="1" u="none" spc="0" dirty="0">
                <a:solidFill>
                  <a:srgbClr val="000000">
                    <a:alpha val="100000"/>
                  </a:srgbClr>
                </a:solidFill>
                <a:latin typeface="+mn-lt"/>
              </a:rPr>
              <a:t> van </a:t>
            </a:r>
            <a:r>
              <a:rPr lang="en-US" sz="1200" i="1" u="none" spc="0" dirty="0" err="1">
                <a:solidFill>
                  <a:srgbClr val="000000">
                    <a:alpha val="100000"/>
                  </a:srgbClr>
                </a:solidFill>
                <a:latin typeface="+mn-lt"/>
              </a:rPr>
              <a:t>hun</a:t>
            </a:r>
            <a:r>
              <a:rPr lang="en-US" sz="1200" i="1" u="none" spc="0" dirty="0">
                <a:solidFill>
                  <a:srgbClr val="000000">
                    <a:alpha val="100000"/>
                  </a:srgbClr>
                </a:solidFill>
                <a:latin typeface="+mn-lt"/>
              </a:rPr>
              <a:t> kind.</a:t>
            </a:r>
          </a:p>
          <a:p>
            <a:pPr marL="228600" indent="-228600">
              <a:buAutoNum type="arabicPeriod"/>
            </a:pPr>
            <a:endParaRPr lang="nl-NL" dirty="0"/>
          </a:p>
        </p:txBody>
      </p:sp>
      <p:sp>
        <p:nvSpPr>
          <p:cNvPr id="4" name="Tijdelijke aanduiding voor dianummer 3"/>
          <p:cNvSpPr>
            <a:spLocks noGrp="1"/>
          </p:cNvSpPr>
          <p:nvPr>
            <p:ph type="sldNum" sz="quarter" idx="5"/>
          </p:nvPr>
        </p:nvSpPr>
        <p:spPr/>
        <p:txBody>
          <a:bodyPr/>
          <a:lstStyle/>
          <a:p>
            <a:fld id="{1AB9BBC7-52D2-430F-BE19-FA335FD6279D}" type="slidenum">
              <a:rPr lang="nl-NL" smtClean="0"/>
              <a:t>10</a:t>
            </a:fld>
            <a:endParaRPr lang="nl-NL"/>
          </a:p>
        </p:txBody>
      </p:sp>
    </p:spTree>
    <p:extLst>
      <p:ext uri="{BB962C8B-B14F-4D97-AF65-F5344CB8AC3E}">
        <p14:creationId xmlns:p14="http://schemas.microsoft.com/office/powerpoint/2010/main" val="474662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i="1" u="none" spc="0" dirty="0">
                <a:solidFill>
                  <a:srgbClr val="000000">
                    <a:alpha val="100000"/>
                  </a:srgbClr>
                </a:solidFill>
                <a:latin typeface="+mn-lt"/>
              </a:rPr>
              <a:t>Website is </a:t>
            </a:r>
            <a:r>
              <a:rPr lang="en-US" sz="1200" i="1" u="none" spc="0" dirty="0" err="1">
                <a:solidFill>
                  <a:srgbClr val="000000">
                    <a:alpha val="100000"/>
                  </a:srgbClr>
                </a:solidFill>
                <a:latin typeface="+mn-lt"/>
              </a:rPr>
              <a:t>duidelijk</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niet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meer</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favoriet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Nemen</a:t>
            </a:r>
            <a:r>
              <a:rPr lang="en-US" sz="1200" i="1" u="none" spc="0" dirty="0">
                <a:solidFill>
                  <a:srgbClr val="000000">
                    <a:alpha val="100000"/>
                  </a:srgbClr>
                </a:solidFill>
                <a:latin typeface="+mn-lt"/>
              </a:rPr>
              <a:t> de </a:t>
            </a:r>
            <a:r>
              <a:rPr lang="en-US" sz="1200" i="1" u="none" spc="0" dirty="0" err="1">
                <a:solidFill>
                  <a:srgbClr val="000000">
                    <a:alpha val="100000"/>
                  </a:srgbClr>
                </a:solidFill>
                <a:latin typeface="+mn-lt"/>
              </a:rPr>
              <a:t>mensen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niet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meer</a:t>
            </a:r>
            <a:r>
              <a:rPr lang="en-US" sz="1200" i="1" u="none" spc="0" dirty="0">
                <a:solidFill>
                  <a:srgbClr val="000000">
                    <a:alpha val="100000"/>
                  </a:srgbClr>
                </a:solidFill>
                <a:latin typeface="+mn-lt"/>
              </a:rPr>
              <a:t> de </a:t>
            </a:r>
            <a:r>
              <a:rPr lang="en-US" sz="1200" i="1" u="none" spc="0" dirty="0" err="1">
                <a:solidFill>
                  <a:srgbClr val="000000">
                    <a:alpha val="100000"/>
                  </a:srgbClr>
                </a:solidFill>
                <a:latin typeface="+mn-lt"/>
              </a:rPr>
              <a:t>moeite</a:t>
            </a:r>
            <a:r>
              <a:rPr lang="en-US" sz="1200" i="1" u="none" spc="0" dirty="0">
                <a:solidFill>
                  <a:srgbClr val="000000">
                    <a:alpha val="100000"/>
                  </a:srgbClr>
                </a:solidFill>
                <a:latin typeface="+mn-lt"/>
              </a:rPr>
              <a:t> of is de website van </a:t>
            </a:r>
            <a:r>
              <a:rPr lang="en-US" sz="1200" i="1" u="none" spc="0" dirty="0" err="1">
                <a:solidFill>
                  <a:srgbClr val="000000">
                    <a:alpha val="100000"/>
                  </a:srgbClr>
                </a:solidFill>
                <a:latin typeface="+mn-lt"/>
              </a:rPr>
              <a:t>een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slechte</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kwaliteit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niet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uitnodigend</a:t>
            </a:r>
            <a:r>
              <a:rPr lang="en-US" sz="1200" i="1" u="none" spc="0" dirty="0">
                <a:solidFill>
                  <a:srgbClr val="000000">
                    <a:alpha val="100000"/>
                  </a:srgbClr>
                </a:solidFill>
                <a:latin typeface="+mn-lt"/>
              </a:rPr>
              <a: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i="1" u="none" spc="0" dirty="0">
                <a:solidFill>
                  <a:srgbClr val="000000">
                    <a:alpha val="100000"/>
                  </a:srgbClr>
                </a:solidFill>
                <a:latin typeface="+mn-lt"/>
              </a:rPr>
              <a:t>Is </a:t>
            </a:r>
            <a:r>
              <a:rPr lang="en-US" sz="1200" i="1" u="none" spc="0" dirty="0" err="1">
                <a:solidFill>
                  <a:srgbClr val="000000">
                    <a:alpha val="100000"/>
                  </a:srgbClr>
                </a:solidFill>
                <a:latin typeface="+mn-lt"/>
              </a:rPr>
              <a:t>een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duidelijk</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verhaal</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lijkt</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mij</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Ouders</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zijn</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zeer</a:t>
            </a:r>
            <a:r>
              <a:rPr lang="en-US" sz="1200" i="1" u="none" spc="0" dirty="0">
                <a:solidFill>
                  <a:srgbClr val="000000">
                    <a:alpha val="100000"/>
                  </a:srgbClr>
                </a:solidFill>
                <a:latin typeface="+mn-lt"/>
              </a:rPr>
              <a:t> </a:t>
            </a:r>
            <a:r>
              <a:rPr lang="en-US" sz="1200" i="1" u="none" spc="0" dirty="0" err="1">
                <a:solidFill>
                  <a:srgbClr val="000000">
                    <a:alpha val="100000"/>
                  </a:srgbClr>
                </a:solidFill>
                <a:latin typeface="+mn-lt"/>
              </a:rPr>
              <a:t>tevreden</a:t>
            </a:r>
            <a:endParaRPr lang="nl-NL"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i="1" u="none" spc="0" dirty="0">
              <a:solidFill>
                <a:srgbClr val="000000">
                  <a:alpha val="100000"/>
                </a:srgbClr>
              </a:solidFill>
              <a:latin typeface="+mn-lt"/>
            </a:endParaRPr>
          </a:p>
          <a:p>
            <a:endParaRPr lang="nl-NL" dirty="0"/>
          </a:p>
        </p:txBody>
      </p:sp>
      <p:sp>
        <p:nvSpPr>
          <p:cNvPr id="4" name="Tijdelijke aanduiding voor dianummer 3"/>
          <p:cNvSpPr>
            <a:spLocks noGrp="1"/>
          </p:cNvSpPr>
          <p:nvPr>
            <p:ph type="sldNum" sz="quarter" idx="5"/>
          </p:nvPr>
        </p:nvSpPr>
        <p:spPr/>
        <p:txBody>
          <a:bodyPr/>
          <a:lstStyle/>
          <a:p>
            <a:fld id="{1AB9BBC7-52D2-430F-BE19-FA335FD6279D}" type="slidenum">
              <a:rPr lang="nl-NL" smtClean="0"/>
              <a:t>11</a:t>
            </a:fld>
            <a:endParaRPr lang="nl-NL"/>
          </a:p>
        </p:txBody>
      </p:sp>
    </p:spTree>
    <p:extLst>
      <p:ext uri="{BB962C8B-B14F-4D97-AF65-F5344CB8AC3E}">
        <p14:creationId xmlns:p14="http://schemas.microsoft.com/office/powerpoint/2010/main" val="3551367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kstvak 1"/>
          <p:cNvSpPr txBox="1"/>
          <p:nvPr/>
        </p:nvSpPr>
        <p:spPr>
          <a:xfrm>
            <a:off x="0" y="0"/>
            <a:ext cx="9144000" cy="571500"/>
          </a:xfrm>
          <a:prstGeom prst="rect">
            <a:avLst/>
          </a:prstGeom>
          <a:solidFill>
            <a:srgbClr val="0D3944">
              <a:alpha val="100000"/>
            </a:srgbClr>
          </a:solidFill>
        </p:spPr>
        <p:txBody>
          <a:bodyPr lIns="91440" tIns="45720" rIns="91440" bIns="45720" rtlCol="0" anchor="ctr">
            <a:spAutoFit/>
          </a:bodyPr>
          <a:lstStyle/>
          <a:p>
            <a:pPr marL="0" marR="238125" lvl="0" indent="0" algn="r" fontAlgn="ctr">
              <a:lnSpc>
                <a:spcPct val="100000"/>
              </a:lnSpc>
            </a:pPr>
            <a:r>
              <a:rPr lang="en-US" sz="1600" b="1" u="none" spc="0">
                <a:solidFill>
                  <a:srgbClr val="FFFFFF">
                    <a:alpha val="100000"/>
                  </a:srgbClr>
                </a:solidFill>
                <a:latin typeface="Calibri"/>
              </a:rPr>
              <a:t>Ouderenquête ouderbetrokkenheid It Twalûk</a:t>
            </a:r>
          </a:p>
        </p:txBody>
      </p:sp>
    </p:spTree>
  </p:cSld>
  <p:clrMap bg1="lt1" tx1="dk1" bg2="lt2" tx2="dk2" accent1="accent1" accent2="accent2" accent3="accent3" accent4="accent4" accent5="accent5" accent6="accent6" hlink="hlink" folHlink="folHlink"/>
  <p:sldLayoutIdLst>
    <p:sldLayoutId id="2278384283" r:id="rId1"/>
  </p:sldLayoutIdLst>
  <p:txStyles>
    <p:titleStyle>
      <a:lvl1pPr algn="ctr">
        <a:defRPr sz="4400" kern="1200">
          <a:solidFill>
            <a:schemeClr val="lt1"/>
          </a:solidFill>
        </a:defRPr>
      </a:lvl1pPr>
      <a:extLst/>
    </p:titleStyle>
    <p:bodyStyle>
      <a:lvl1pPr indent="-324900" algn="ctr">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762000" y="2381250"/>
          <a:ext cx="8382000" cy="3514725"/>
          <a:chOff x="762000" y="2381250"/>
          <a:chExt cx="8382000" cy="3514725"/>
        </a:xfrm>
      </p:grpSpPr>
      <p:sp>
        <p:nvSpPr>
          <p:cNvPr id="3" name="Tekstvak 2"/>
          <p:cNvSpPr txBox="1"/>
          <p:nvPr/>
        </p:nvSpPr>
        <p:spPr>
          <a:xfrm>
            <a:off x="467544" y="1131590"/>
            <a:ext cx="7620000" cy="477054"/>
          </a:xfrm>
          <a:prstGeom prst="rect">
            <a:avLst/>
          </a:prstGeom>
          <a:solidFill>
            <a:schemeClr val="bg1">
              <a:lumMod val="65000"/>
            </a:schemeClr>
          </a:solidFill>
        </p:spPr>
        <p:txBody>
          <a:bodyPr lIns="91440" tIns="45720" rIns="91440" bIns="45720" rtlCol="0">
            <a:spAutoFit/>
          </a:bodyPr>
          <a:lstStyle/>
          <a:p>
            <a:pPr marL="0" marR="0" lvl="0" indent="0" fontAlgn="base">
              <a:lnSpc>
                <a:spcPct val="100000"/>
              </a:lnSpc>
            </a:pPr>
            <a:r>
              <a:rPr lang="en-US" sz="2500" u="none" spc="0" dirty="0" err="1">
                <a:solidFill>
                  <a:schemeClr val="accent6">
                    <a:lumMod val="50000"/>
                  </a:schemeClr>
                </a:solidFill>
                <a:latin typeface="Calibri"/>
              </a:rPr>
              <a:t>Ouderenquête</a:t>
            </a:r>
            <a:r>
              <a:rPr lang="en-US" sz="2500" u="none" spc="0" dirty="0">
                <a:solidFill>
                  <a:schemeClr val="accent6">
                    <a:lumMod val="50000"/>
                  </a:schemeClr>
                </a:solidFill>
                <a:latin typeface="Calibri"/>
              </a:rPr>
              <a:t> </a:t>
            </a:r>
            <a:r>
              <a:rPr lang="en-US" sz="2500" u="none" spc="0" dirty="0" err="1">
                <a:solidFill>
                  <a:schemeClr val="accent6">
                    <a:lumMod val="50000"/>
                  </a:schemeClr>
                </a:solidFill>
                <a:latin typeface="Calibri"/>
              </a:rPr>
              <a:t>ouderbetrokkenheid</a:t>
            </a:r>
            <a:r>
              <a:rPr lang="en-US" sz="2500" u="none" spc="0" dirty="0">
                <a:solidFill>
                  <a:schemeClr val="accent6">
                    <a:lumMod val="50000"/>
                  </a:schemeClr>
                </a:solidFill>
                <a:latin typeface="Calibri"/>
              </a:rPr>
              <a:t> It Twalûk</a:t>
            </a:r>
          </a:p>
        </p:txBody>
      </p:sp>
      <p:pic>
        <p:nvPicPr>
          <p:cNvPr id="2" name="Afbeelding 1"/>
          <p:cNvPicPr>
            <a:picLocks noChangeAspect="1"/>
          </p:cNvPicPr>
          <p:nvPr/>
        </p:nvPicPr>
        <p:blipFill>
          <a:blip r:embed="rId3"/>
          <a:stretch>
            <a:fillRect/>
          </a:stretch>
        </p:blipFill>
        <p:spPr>
          <a:xfrm>
            <a:off x="6516216" y="1862137"/>
            <a:ext cx="1905000" cy="466725"/>
          </a:xfrm>
          <a:prstGeom prst="rect">
            <a:avLst/>
          </a:prstGeom>
        </p:spPr>
      </p:pic>
      <p:sp>
        <p:nvSpPr>
          <p:cNvPr id="4" name="Tekstvak 3">
            <a:extLst>
              <a:ext uri="{FF2B5EF4-FFF2-40B4-BE49-F238E27FC236}">
                <a16:creationId xmlns:a16="http://schemas.microsoft.com/office/drawing/2014/main" id="{D56E5744-C371-4709-9602-B1767243327D}"/>
              </a:ext>
            </a:extLst>
          </p:cNvPr>
          <p:cNvSpPr txBox="1"/>
          <p:nvPr/>
        </p:nvSpPr>
        <p:spPr>
          <a:xfrm>
            <a:off x="467544" y="2433639"/>
            <a:ext cx="6191250" cy="477054"/>
          </a:xfrm>
          <a:prstGeom prst="rect">
            <a:avLst/>
          </a:prstGeom>
          <a:noFill/>
        </p:spPr>
        <p:txBody>
          <a:bodyPr lIns="91440" tIns="45720" rIns="91440" bIns="45720" rtlCol="0">
            <a:spAutoFit/>
          </a:bodyPr>
          <a:lstStyle/>
          <a:p>
            <a:pPr marL="0" marR="0" lvl="0" indent="0" algn="l" fontAlgn="base">
              <a:lnSpc>
                <a:spcPct val="100000"/>
              </a:lnSpc>
            </a:pPr>
            <a:r>
              <a:rPr lang="en-US" sz="2500" b="1" i="1" u="none" spc="0" dirty="0" err="1">
                <a:solidFill>
                  <a:schemeClr val="accent6">
                    <a:lumMod val="50000"/>
                  </a:schemeClr>
                </a:solidFill>
                <a:latin typeface="Calibri"/>
              </a:rPr>
              <a:t>Opbrengst</a:t>
            </a:r>
            <a:r>
              <a:rPr lang="en-US" sz="2500" b="1" i="1" u="none" spc="0" dirty="0">
                <a:solidFill>
                  <a:schemeClr val="accent6">
                    <a:lumMod val="50000"/>
                  </a:schemeClr>
                </a:solidFill>
                <a:latin typeface="Calibri"/>
              </a:rPr>
              <a:t>; </a:t>
            </a:r>
          </a:p>
        </p:txBody>
      </p:sp>
      <p:sp>
        <p:nvSpPr>
          <p:cNvPr id="6" name="Tekstvak 5">
            <a:extLst>
              <a:ext uri="{FF2B5EF4-FFF2-40B4-BE49-F238E27FC236}">
                <a16:creationId xmlns:a16="http://schemas.microsoft.com/office/drawing/2014/main" id="{718058C5-27B8-499A-B9C2-59A2D61B3F6B}"/>
              </a:ext>
            </a:extLst>
          </p:cNvPr>
          <p:cNvSpPr txBox="1"/>
          <p:nvPr/>
        </p:nvSpPr>
        <p:spPr>
          <a:xfrm>
            <a:off x="477304" y="3153620"/>
            <a:ext cx="8064896" cy="954107"/>
          </a:xfrm>
          <a:prstGeom prst="rect">
            <a:avLst/>
          </a:prstGeom>
          <a:noFill/>
        </p:spPr>
        <p:txBody>
          <a:bodyPr wrap="square" rtlCol="0">
            <a:spAutoFit/>
          </a:bodyPr>
          <a:lstStyle/>
          <a:p>
            <a:r>
              <a:rPr lang="nl-NL" sz="3200" dirty="0"/>
              <a:t>221		91		0	   121		</a:t>
            </a:r>
            <a:r>
              <a:rPr lang="nl-NL" sz="3200" dirty="0">
                <a:solidFill>
                  <a:srgbClr val="00B050"/>
                </a:solidFill>
              </a:rPr>
              <a:t>41,2 %</a:t>
            </a:r>
          </a:p>
          <a:p>
            <a:r>
              <a:rPr lang="nl-NL" sz="1200" dirty="0"/>
              <a:t>Totaal bezoeken	afgewerkte		onvolledige	        slechts		</a:t>
            </a:r>
            <a:r>
              <a:rPr lang="nl-NL" sz="1200" dirty="0">
                <a:solidFill>
                  <a:srgbClr val="00B050"/>
                </a:solidFill>
              </a:rPr>
              <a:t>totale</a:t>
            </a:r>
          </a:p>
          <a:p>
            <a:r>
              <a:rPr lang="nl-NL" sz="1200" dirty="0"/>
              <a:t>		antwoorden		antwoorden            getoond		</a:t>
            </a:r>
            <a:r>
              <a:rPr lang="nl-NL" sz="1200" dirty="0">
                <a:solidFill>
                  <a:srgbClr val="00B050"/>
                </a:solidFill>
              </a:rPr>
              <a:t>succespercentage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210050"/>
          <a:chOff x="190500" y="714375"/>
          <a:chExt cx="8953500" cy="4210050"/>
        </a:xfrm>
      </p:grpSpPr>
      <p:pic>
        <p:nvPicPr>
          <p:cNvPr id="3" name="Afbeelding 2"/>
          <p:cNvPicPr>
            <a:picLocks noChangeAspect="1"/>
          </p:cNvPicPr>
          <p:nvPr/>
        </p:nvPicPr>
        <p:blipFill>
          <a:blip r:embed="rId3"/>
          <a:stretch>
            <a:fillRect/>
          </a:stretch>
        </p:blipFill>
        <p:spPr>
          <a:xfrm>
            <a:off x="285750" y="1419622"/>
            <a:ext cx="8572500" cy="1371600"/>
          </a:xfrm>
          <a:prstGeom prst="rect">
            <a:avLst/>
          </a:prstGeom>
          <a:ln w="9525" cap="flat" cmpd="sng" algn="ctr">
            <a:solidFill>
              <a:srgbClr val="000000">
                <a:alpha val="100000"/>
              </a:srgbClr>
            </a:solidFill>
            <a:prstDash val="solid"/>
            <a:round/>
            <a:headEnd type="none" w="med" len="med"/>
            <a:tailEnd type="none" w="med" len="med"/>
          </a:ln>
        </p:spPr>
      </p:pic>
      <p:sp>
        <p:nvSpPr>
          <p:cNvPr id="4" name="Tekstvak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dirty="0" err="1">
                <a:solidFill>
                  <a:srgbClr val="000000">
                    <a:alpha val="100000"/>
                  </a:srgbClr>
                </a:solidFill>
                <a:latin typeface="Calibri"/>
              </a:rPr>
              <a:t>Mijn</a:t>
            </a:r>
            <a:r>
              <a:rPr lang="en-US" sz="1500" b="1" u="none" spc="0" dirty="0">
                <a:solidFill>
                  <a:srgbClr val="000000">
                    <a:alpha val="100000"/>
                  </a:srgbClr>
                </a:solidFill>
                <a:latin typeface="Calibri"/>
              </a:rPr>
              <a:t> kind </a:t>
            </a:r>
            <a:r>
              <a:rPr lang="en-US" sz="1500" b="1" u="none" spc="0" dirty="0" err="1">
                <a:solidFill>
                  <a:srgbClr val="000000">
                    <a:alpha val="100000"/>
                  </a:srgbClr>
                </a:solidFill>
                <a:latin typeface="Calibri"/>
              </a:rPr>
              <a:t>voelt</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zich</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beter</a:t>
            </a:r>
            <a:r>
              <a:rPr lang="en-US" sz="1500" b="1" u="none" spc="0" dirty="0">
                <a:solidFill>
                  <a:srgbClr val="000000">
                    <a:alpha val="100000"/>
                  </a:srgbClr>
                </a:solidFill>
                <a:latin typeface="Calibri"/>
              </a:rPr>
              <a:t>, is </a:t>
            </a:r>
            <a:r>
              <a:rPr lang="en-US" sz="1500" b="1" u="none" spc="0" dirty="0" err="1">
                <a:solidFill>
                  <a:srgbClr val="000000">
                    <a:alpha val="100000"/>
                  </a:srgbClr>
                </a:solidFill>
                <a:latin typeface="Calibri"/>
              </a:rPr>
              <a:t>meer</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gemotiveerd</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haalt</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betere</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schoolresultaten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als</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ik</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betrokken</a:t>
            </a:r>
            <a:r>
              <a:rPr lang="en-US" sz="1500" b="1" u="none" spc="0" dirty="0">
                <a:solidFill>
                  <a:srgbClr val="000000">
                    <a:alpha val="100000"/>
                  </a:srgbClr>
                </a:solidFill>
                <a:latin typeface="Calibri"/>
              </a:rPr>
              <a:t> ben </a:t>
            </a:r>
            <a:r>
              <a:rPr lang="en-US" sz="1500" b="1" u="none" spc="0" dirty="0" err="1">
                <a:solidFill>
                  <a:srgbClr val="000000">
                    <a:alpha val="100000"/>
                  </a:srgbClr>
                </a:solidFill>
                <a:latin typeface="Calibri"/>
              </a:rPr>
              <a:t>bij</a:t>
            </a:r>
            <a:r>
              <a:rPr lang="en-US" sz="1500" b="1" u="none" spc="0" dirty="0">
                <a:solidFill>
                  <a:srgbClr val="000000">
                    <a:alpha val="100000"/>
                  </a:srgbClr>
                </a:solidFill>
                <a:latin typeface="Calibri"/>
              </a:rPr>
              <a:t> school</a:t>
            </a:r>
          </a:p>
        </p:txBody>
      </p:sp>
      <p:sp>
        <p:nvSpPr>
          <p:cNvPr id="5" name="Tekstvak 4"/>
          <p:cNvSpPr txBox="1"/>
          <p:nvPr/>
        </p:nvSpPr>
        <p:spPr>
          <a:xfrm>
            <a:off x="285750" y="4286250"/>
            <a:ext cx="8572500" cy="246221"/>
          </a:xfrm>
          <a:prstGeom prst="rect">
            <a:avLst/>
          </a:prstGeom>
          <a:noFill/>
        </p:spPr>
        <p:txBody>
          <a:bodyPr lIns="91440" tIns="45720" rIns="91440" bIns="45720" rtlCol="0">
            <a:spAutoFit/>
          </a:bodyPr>
          <a:lstStyle/>
          <a:p>
            <a:pPr marL="0" marR="0" lvl="0" indent="0" algn="l" fontAlgn="base">
              <a:lnSpc>
                <a:spcPct val="100000"/>
              </a:lnSpc>
            </a:pPr>
            <a:r>
              <a:rPr lang="en-US" sz="1000" i="1" u="none" spc="0" dirty="0">
                <a:solidFill>
                  <a:srgbClr val="000000">
                    <a:alpha val="100000"/>
                  </a:srgbClr>
                </a:solidFill>
                <a:latin typeface="Calibri"/>
              </a:rPr>
              <a:t>.</a:t>
            </a:r>
          </a:p>
        </p:txBody>
      </p:sp>
      <p:sp>
        <p:nvSpPr>
          <p:cNvPr id="7" name="Tekstvak 6">
            <a:extLst>
              <a:ext uri="{FF2B5EF4-FFF2-40B4-BE49-F238E27FC236}">
                <a16:creationId xmlns:a16="http://schemas.microsoft.com/office/drawing/2014/main" id="{CBE78B8C-E37A-4156-8FD8-C05FC8BDA78D}"/>
              </a:ext>
            </a:extLst>
          </p:cNvPr>
          <p:cNvSpPr txBox="1"/>
          <p:nvPr/>
        </p:nvSpPr>
        <p:spPr>
          <a:xfrm>
            <a:off x="190500" y="3020219"/>
            <a:ext cx="8763000" cy="523220"/>
          </a:xfrm>
          <a:prstGeom prst="rect">
            <a:avLst/>
          </a:prstGeom>
          <a:noFill/>
        </p:spPr>
        <p:txBody>
          <a:bodyPr lIns="91440" tIns="45720" rIns="91440" bIns="45720" rtlCol="0">
            <a:spAutoFit/>
          </a:bodyPr>
          <a:lstStyle/>
          <a:p>
            <a:pPr marL="0" marR="0" lvl="0" indent="0" algn="l" fontAlgn="base">
              <a:lnSpc>
                <a:spcPct val="100000"/>
              </a:lnSpc>
            </a:pPr>
            <a:r>
              <a:rPr lang="en-US" sz="1400" b="1" u="none" spc="0" dirty="0">
                <a:solidFill>
                  <a:srgbClr val="000000">
                    <a:alpha val="100000"/>
                  </a:srgbClr>
                </a:solidFill>
                <a:latin typeface="Calibri"/>
              </a:rPr>
              <a:t>Door </a:t>
            </a:r>
            <a:r>
              <a:rPr lang="en-US" sz="1400" b="1" u="none" spc="0" dirty="0" err="1">
                <a:solidFill>
                  <a:srgbClr val="000000">
                    <a:alpha val="100000"/>
                  </a:srgbClr>
                </a:solidFill>
                <a:latin typeface="Calibri"/>
              </a:rPr>
              <a:t>deelname</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aan</a:t>
            </a:r>
            <a:r>
              <a:rPr lang="en-US" sz="1400" b="1" u="none" spc="0" dirty="0">
                <a:solidFill>
                  <a:srgbClr val="000000">
                    <a:alpha val="100000"/>
                  </a:srgbClr>
                </a:solidFill>
                <a:latin typeface="Calibri"/>
              </a:rPr>
              <a:t> de door school </a:t>
            </a:r>
            <a:r>
              <a:rPr lang="en-US" sz="1400" b="1" u="none" spc="0" dirty="0" err="1">
                <a:solidFill>
                  <a:srgbClr val="000000">
                    <a:alpha val="100000"/>
                  </a:srgbClr>
                </a:solidFill>
                <a:latin typeface="Calibri"/>
              </a:rPr>
              <a:t>georganiseerde</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activiteiten</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voel</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ik</a:t>
            </a:r>
            <a:r>
              <a:rPr lang="en-US" sz="1400" b="1" u="none" spc="0" dirty="0">
                <a:solidFill>
                  <a:srgbClr val="000000">
                    <a:alpha val="100000"/>
                  </a:srgbClr>
                </a:solidFill>
                <a:latin typeface="Calibri"/>
              </a:rPr>
              <a:t> me </a:t>
            </a:r>
            <a:r>
              <a:rPr lang="en-US" sz="1400" b="1" u="none" spc="0" dirty="0" err="1">
                <a:solidFill>
                  <a:srgbClr val="000000">
                    <a:alpha val="100000"/>
                  </a:srgbClr>
                </a:solidFill>
                <a:latin typeface="Calibri"/>
              </a:rPr>
              <a:t>meer</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betrokken</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bij</a:t>
            </a:r>
            <a:r>
              <a:rPr lang="en-US" sz="1400" b="1" u="none" spc="0" dirty="0">
                <a:solidFill>
                  <a:srgbClr val="000000">
                    <a:alpha val="100000"/>
                  </a:srgbClr>
                </a:solidFill>
                <a:latin typeface="Calibri"/>
              </a:rPr>
              <a:t> de </a:t>
            </a:r>
            <a:r>
              <a:rPr lang="en-US" sz="1400" b="1" u="none" spc="0" dirty="0" err="1">
                <a:solidFill>
                  <a:srgbClr val="000000">
                    <a:alpha val="100000"/>
                  </a:srgbClr>
                </a:solidFill>
                <a:latin typeface="Calibri"/>
              </a:rPr>
              <a:t>schoolontwikkeling</a:t>
            </a:r>
            <a:r>
              <a:rPr lang="en-US" sz="1400" b="1" u="none" spc="0" dirty="0">
                <a:solidFill>
                  <a:srgbClr val="000000">
                    <a:alpha val="100000"/>
                  </a:srgbClr>
                </a:solidFill>
                <a:latin typeface="Calibri"/>
              </a:rPr>
              <a:t> van </a:t>
            </a:r>
            <a:r>
              <a:rPr lang="en-US" sz="1400" b="1" u="none" spc="0" dirty="0" err="1">
                <a:solidFill>
                  <a:srgbClr val="000000">
                    <a:alpha val="100000"/>
                  </a:srgbClr>
                </a:solidFill>
                <a:latin typeface="Calibri"/>
              </a:rPr>
              <a:t>mijn</a:t>
            </a:r>
            <a:r>
              <a:rPr lang="en-US" sz="1400" b="1" u="none" spc="0" dirty="0">
                <a:solidFill>
                  <a:srgbClr val="000000">
                    <a:alpha val="100000"/>
                  </a:srgbClr>
                </a:solidFill>
                <a:latin typeface="Calibri"/>
              </a:rPr>
              <a:t> kind (</a:t>
            </a:r>
            <a:r>
              <a:rPr lang="en-US" sz="1400" b="1" u="none" spc="0" dirty="0" err="1">
                <a:solidFill>
                  <a:srgbClr val="000000">
                    <a:alpha val="100000"/>
                  </a:srgbClr>
                </a:solidFill>
                <a:latin typeface="Calibri"/>
              </a:rPr>
              <a:t>activiteiten</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klasseavond</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informatieavond</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voortgangsgesprekken</a:t>
            </a:r>
            <a:r>
              <a:rPr lang="en-US" sz="1400" b="1" u="none" spc="0" dirty="0">
                <a:solidFill>
                  <a:srgbClr val="000000">
                    <a:alpha val="100000"/>
                  </a:srgbClr>
                </a:solidFill>
                <a:latin typeface="Calibri"/>
              </a:rPr>
              <a:t>, open huis, </a:t>
            </a:r>
            <a:r>
              <a:rPr lang="en-US" sz="1400" b="1" u="none" spc="0" dirty="0" err="1">
                <a:solidFill>
                  <a:srgbClr val="000000">
                    <a:alpha val="100000"/>
                  </a:srgbClr>
                </a:solidFill>
                <a:latin typeface="Calibri"/>
              </a:rPr>
              <a:t>afsluiting</a:t>
            </a:r>
            <a:r>
              <a:rPr lang="en-US" sz="1400" b="1" u="none" spc="0" dirty="0">
                <a:solidFill>
                  <a:srgbClr val="000000">
                    <a:alpha val="100000"/>
                  </a:srgbClr>
                </a:solidFill>
                <a:latin typeface="Calibri"/>
              </a:rPr>
              <a:t> project etc.)</a:t>
            </a:r>
          </a:p>
        </p:txBody>
      </p:sp>
      <p:pic>
        <p:nvPicPr>
          <p:cNvPr id="8" name="Afbeelding 7">
            <a:extLst>
              <a:ext uri="{FF2B5EF4-FFF2-40B4-BE49-F238E27FC236}">
                <a16:creationId xmlns:a16="http://schemas.microsoft.com/office/drawing/2014/main" id="{778C03BA-CFD5-4474-8792-58324FBAB839}"/>
              </a:ext>
            </a:extLst>
          </p:cNvPr>
          <p:cNvPicPr>
            <a:picLocks noChangeAspect="1"/>
          </p:cNvPicPr>
          <p:nvPr/>
        </p:nvPicPr>
        <p:blipFill>
          <a:blip r:embed="rId4"/>
          <a:stretch>
            <a:fillRect/>
          </a:stretch>
        </p:blipFill>
        <p:spPr>
          <a:xfrm>
            <a:off x="281838" y="3600450"/>
            <a:ext cx="8572500" cy="1371600"/>
          </a:xfrm>
          <a:prstGeom prst="rect">
            <a:avLst/>
          </a:prstGeom>
          <a:ln w="9525" cap="flat" cmpd="sng" algn="ctr">
            <a:solidFill>
              <a:srgbClr val="000000">
                <a:alpha val="100000"/>
              </a:srgbClr>
            </a:solidFill>
            <a:prstDash val="solid"/>
            <a:round/>
            <a:headEnd type="none" w="med" len="med"/>
            <a:tailEnd type="none" w="med" len="me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943350"/>
          <a:chOff x="190500" y="714375"/>
          <a:chExt cx="8953500" cy="3943350"/>
        </a:xfrm>
      </p:grpSpPr>
      <p:pic>
        <p:nvPicPr>
          <p:cNvPr id="3" name="Afbeelding 2"/>
          <p:cNvPicPr>
            <a:picLocks noChangeAspect="1"/>
          </p:cNvPicPr>
          <p:nvPr/>
        </p:nvPicPr>
        <p:blipFill>
          <a:blip r:embed="rId3"/>
          <a:stretch>
            <a:fillRect/>
          </a:stretch>
        </p:blipFill>
        <p:spPr>
          <a:xfrm>
            <a:off x="251727" y="1131590"/>
            <a:ext cx="8572500" cy="1114425"/>
          </a:xfrm>
          <a:prstGeom prst="rect">
            <a:avLst/>
          </a:prstGeom>
          <a:ln w="9525" cap="flat" cmpd="sng" algn="ctr">
            <a:solidFill>
              <a:srgbClr val="000000">
                <a:alpha val="100000"/>
              </a:srgbClr>
            </a:solidFill>
            <a:prstDash val="solid"/>
            <a:round/>
            <a:headEnd type="none" w="med" len="med"/>
            <a:tailEnd type="none" w="med" len="med"/>
          </a:ln>
        </p:spPr>
      </p:pic>
      <p:sp>
        <p:nvSpPr>
          <p:cNvPr id="4" name="Tekstvak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Ik maak gebruik van of lees de volgende communicatiemiddelen</a:t>
            </a:r>
          </a:p>
        </p:txBody>
      </p:sp>
      <p:sp>
        <p:nvSpPr>
          <p:cNvPr id="7" name="Tekstvak 6">
            <a:extLst>
              <a:ext uri="{FF2B5EF4-FFF2-40B4-BE49-F238E27FC236}">
                <a16:creationId xmlns:a16="http://schemas.microsoft.com/office/drawing/2014/main" id="{A331F37B-5F98-4F56-8979-52CCAC034F4F}"/>
              </a:ext>
            </a:extLst>
          </p:cNvPr>
          <p:cNvSpPr txBox="1"/>
          <p:nvPr/>
        </p:nvSpPr>
        <p:spPr>
          <a:xfrm>
            <a:off x="201200" y="233362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dirty="0" err="1">
                <a:solidFill>
                  <a:srgbClr val="000000">
                    <a:alpha val="100000"/>
                  </a:srgbClr>
                </a:solidFill>
                <a:latin typeface="Calibri"/>
              </a:rPr>
              <a:t>Er</a:t>
            </a:r>
            <a:r>
              <a:rPr lang="en-US" sz="1500" b="1" u="none" spc="0" dirty="0">
                <a:solidFill>
                  <a:srgbClr val="000000">
                    <a:alpha val="100000"/>
                  </a:srgbClr>
                </a:solidFill>
                <a:latin typeface="Calibri"/>
              </a:rPr>
              <a:t> is </a:t>
            </a:r>
            <a:r>
              <a:rPr lang="en-US" sz="1500" b="1" u="none" spc="0" dirty="0" err="1">
                <a:solidFill>
                  <a:srgbClr val="000000">
                    <a:alpha val="100000"/>
                  </a:srgbClr>
                </a:solidFill>
                <a:latin typeface="Calibri"/>
              </a:rPr>
              <a:t>sprake</a:t>
            </a:r>
            <a:r>
              <a:rPr lang="en-US" sz="1500" b="1" u="none" spc="0" dirty="0">
                <a:solidFill>
                  <a:srgbClr val="000000">
                    <a:alpha val="100000"/>
                  </a:srgbClr>
                </a:solidFill>
                <a:latin typeface="Calibri"/>
              </a:rPr>
              <a:t> van </a:t>
            </a:r>
            <a:r>
              <a:rPr lang="en-US" sz="1500" b="1" u="none" spc="0" dirty="0" err="1">
                <a:solidFill>
                  <a:srgbClr val="000000">
                    <a:alpha val="100000"/>
                  </a:srgbClr>
                </a:solidFill>
                <a:latin typeface="Calibri"/>
              </a:rPr>
              <a:t>een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goede</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communicatie</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tussen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uzelf</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en</a:t>
            </a:r>
            <a:r>
              <a:rPr lang="en-US" sz="1500" b="1" u="none" spc="0" dirty="0">
                <a:solidFill>
                  <a:srgbClr val="000000">
                    <a:alpha val="100000"/>
                  </a:srgbClr>
                </a:solidFill>
                <a:latin typeface="Calibri"/>
              </a:rPr>
              <a:t> de </a:t>
            </a:r>
            <a:r>
              <a:rPr lang="en-US" sz="1500" b="1" u="none" spc="0" dirty="0" err="1">
                <a:solidFill>
                  <a:srgbClr val="000000">
                    <a:alpha val="100000"/>
                  </a:srgbClr>
                </a:solidFill>
                <a:latin typeface="Calibri"/>
              </a:rPr>
              <a:t>leerkrachten</a:t>
            </a:r>
            <a:r>
              <a:rPr lang="en-US" sz="1500" b="1" u="none" spc="0" dirty="0">
                <a:solidFill>
                  <a:srgbClr val="000000">
                    <a:alpha val="100000"/>
                  </a:srgbClr>
                </a:solidFill>
                <a:latin typeface="Calibri"/>
              </a:rPr>
              <a:t> van </a:t>
            </a:r>
            <a:r>
              <a:rPr lang="en-US" sz="1500" b="1" u="none" spc="0" dirty="0" err="1">
                <a:solidFill>
                  <a:srgbClr val="000000">
                    <a:alpha val="100000"/>
                  </a:srgbClr>
                </a:solidFill>
                <a:latin typeface="Calibri"/>
              </a:rPr>
              <a:t>uw</a:t>
            </a:r>
            <a:r>
              <a:rPr lang="en-US" sz="1500" b="1" u="none" spc="0" dirty="0">
                <a:solidFill>
                  <a:srgbClr val="000000">
                    <a:alpha val="100000"/>
                  </a:srgbClr>
                </a:solidFill>
                <a:latin typeface="Calibri"/>
              </a:rPr>
              <a:t> kind</a:t>
            </a:r>
          </a:p>
        </p:txBody>
      </p:sp>
      <p:pic>
        <p:nvPicPr>
          <p:cNvPr id="8" name="Afbeelding 7">
            <a:extLst>
              <a:ext uri="{FF2B5EF4-FFF2-40B4-BE49-F238E27FC236}">
                <a16:creationId xmlns:a16="http://schemas.microsoft.com/office/drawing/2014/main" id="{60FD5E3B-B0B1-42B9-9135-25AD333E28B8}"/>
              </a:ext>
            </a:extLst>
          </p:cNvPr>
          <p:cNvPicPr>
            <a:picLocks noChangeAspect="1"/>
          </p:cNvPicPr>
          <p:nvPr/>
        </p:nvPicPr>
        <p:blipFill>
          <a:blip r:embed="rId4"/>
          <a:stretch>
            <a:fillRect/>
          </a:stretch>
        </p:blipFill>
        <p:spPr>
          <a:xfrm>
            <a:off x="285750" y="2762250"/>
            <a:ext cx="8572500" cy="1371600"/>
          </a:xfrm>
          <a:prstGeom prst="rect">
            <a:avLst/>
          </a:prstGeom>
          <a:ln w="9525" cap="flat" cmpd="sng" algn="ctr">
            <a:solidFill>
              <a:srgbClr val="000000">
                <a:alpha val="100000"/>
              </a:srgbClr>
            </a:solidFill>
            <a:prstDash val="solid"/>
            <a:round/>
            <a:headEnd type="none" w="med" len="med"/>
            <a:tailEnd type="none" w="med" len="me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210050"/>
          <a:chOff x="190500" y="714375"/>
          <a:chExt cx="8953500" cy="4210050"/>
        </a:xfrm>
      </p:grpSpPr>
      <p:pic>
        <p:nvPicPr>
          <p:cNvPr id="3" name="Afbeelding 2"/>
          <p:cNvPicPr>
            <a:picLocks noChangeAspect="1"/>
          </p:cNvPicPr>
          <p:nvPr/>
        </p:nvPicPr>
        <p:blipFill>
          <a:blip r:embed="rId3"/>
          <a:stretch>
            <a:fillRect/>
          </a:stretch>
        </p:blipFill>
        <p:spPr>
          <a:xfrm>
            <a:off x="267138" y="1200150"/>
            <a:ext cx="8572500" cy="1371600"/>
          </a:xfrm>
          <a:prstGeom prst="rect">
            <a:avLst/>
          </a:prstGeom>
          <a:ln w="9525" cap="flat" cmpd="sng" algn="ctr">
            <a:solidFill>
              <a:srgbClr val="000000">
                <a:alpha val="100000"/>
              </a:srgbClr>
            </a:solidFill>
            <a:prstDash val="solid"/>
            <a:round/>
            <a:headEnd type="none" w="med" len="med"/>
            <a:tailEnd type="none" w="med" len="med"/>
          </a:ln>
        </p:spPr>
      </p:pic>
      <p:sp>
        <p:nvSpPr>
          <p:cNvPr id="4" name="Tekstvak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Leerkrachten gaan respectvol met mij als ouder om</a:t>
            </a:r>
          </a:p>
        </p:txBody>
      </p:sp>
      <p:sp>
        <p:nvSpPr>
          <p:cNvPr id="5" name="Tekstvak 4"/>
          <p:cNvSpPr txBox="1"/>
          <p:nvPr/>
        </p:nvSpPr>
        <p:spPr>
          <a:xfrm>
            <a:off x="285750" y="4286250"/>
            <a:ext cx="8572500" cy="246221"/>
          </a:xfrm>
          <a:prstGeom prst="rect">
            <a:avLst/>
          </a:prstGeom>
          <a:noFill/>
        </p:spPr>
        <p:txBody>
          <a:bodyPr lIns="91440" tIns="45720" rIns="91440" bIns="45720" rtlCol="0">
            <a:spAutoFit/>
          </a:bodyPr>
          <a:lstStyle/>
          <a:p>
            <a:pPr marL="0" marR="0" lvl="0" indent="0" algn="l" fontAlgn="base">
              <a:lnSpc>
                <a:spcPct val="100000"/>
              </a:lnSpc>
            </a:pPr>
            <a:r>
              <a:rPr lang="en-US" sz="1000" i="1" u="none" spc="0" dirty="0">
                <a:solidFill>
                  <a:srgbClr val="000000">
                    <a:alpha val="100000"/>
                  </a:srgbClr>
                </a:solidFill>
                <a:latin typeface="Calibri"/>
              </a:rPr>
              <a:t>.</a:t>
            </a:r>
          </a:p>
        </p:txBody>
      </p:sp>
      <p:sp>
        <p:nvSpPr>
          <p:cNvPr id="7" name="Tekstvak 6">
            <a:extLst>
              <a:ext uri="{FF2B5EF4-FFF2-40B4-BE49-F238E27FC236}">
                <a16:creationId xmlns:a16="http://schemas.microsoft.com/office/drawing/2014/main" id="{ED8B5B37-64FA-4090-AD2D-635A420EDE60}"/>
              </a:ext>
            </a:extLst>
          </p:cNvPr>
          <p:cNvSpPr txBox="1"/>
          <p:nvPr/>
        </p:nvSpPr>
        <p:spPr>
          <a:xfrm>
            <a:off x="190500" y="2787774"/>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dirty="0">
                <a:solidFill>
                  <a:srgbClr val="000000">
                    <a:alpha val="100000"/>
                  </a:srgbClr>
                </a:solidFill>
                <a:latin typeface="Calibri"/>
              </a:rPr>
              <a:t>De </a:t>
            </a:r>
            <a:r>
              <a:rPr lang="en-US" sz="1500" b="1" u="none" spc="0" dirty="0" err="1">
                <a:solidFill>
                  <a:srgbClr val="000000">
                    <a:alpha val="100000"/>
                  </a:srgbClr>
                </a:solidFill>
                <a:latin typeface="Calibri"/>
              </a:rPr>
              <a:t>leerkracht</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gaat</a:t>
            </a:r>
            <a:r>
              <a:rPr lang="en-US" sz="1500" b="1" u="none" spc="0" dirty="0">
                <a:solidFill>
                  <a:srgbClr val="000000">
                    <a:alpha val="100000"/>
                  </a:srgbClr>
                </a:solidFill>
                <a:latin typeface="Calibri"/>
              </a:rPr>
              <a:t> met </a:t>
            </a:r>
            <a:r>
              <a:rPr lang="en-US" sz="1500" b="1" u="none" spc="0" dirty="0" err="1">
                <a:solidFill>
                  <a:srgbClr val="000000">
                    <a:alpha val="100000"/>
                  </a:srgbClr>
                </a:solidFill>
                <a:latin typeface="Calibri"/>
              </a:rPr>
              <a:t>mij</a:t>
            </a:r>
            <a:r>
              <a:rPr lang="en-US" sz="1500" b="1" u="none" spc="0" dirty="0">
                <a:solidFill>
                  <a:srgbClr val="000000">
                    <a:alpha val="100000"/>
                  </a:srgbClr>
                </a:solidFill>
                <a:latin typeface="Calibri"/>
              </a:rPr>
              <a:t> het </a:t>
            </a:r>
            <a:r>
              <a:rPr lang="en-US" sz="1500" b="1" u="none" spc="0" dirty="0" err="1">
                <a:solidFill>
                  <a:srgbClr val="000000">
                    <a:alpha val="100000"/>
                  </a:srgbClr>
                </a:solidFill>
                <a:latin typeface="Calibri"/>
              </a:rPr>
              <a:t>gesprek</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aan</a:t>
            </a:r>
            <a:r>
              <a:rPr lang="en-US" sz="1500" b="1" u="none" spc="0" dirty="0">
                <a:solidFill>
                  <a:srgbClr val="000000">
                    <a:alpha val="100000"/>
                  </a:srgbClr>
                </a:solidFill>
                <a:latin typeface="Calibri"/>
              </a:rPr>
              <a:t> over </a:t>
            </a:r>
            <a:r>
              <a:rPr lang="en-US" sz="1500" b="1" u="none" spc="0" dirty="0" err="1">
                <a:solidFill>
                  <a:srgbClr val="000000">
                    <a:alpha val="100000"/>
                  </a:srgbClr>
                </a:solidFill>
                <a:latin typeface="Calibri"/>
              </a:rPr>
              <a:t>ouderbetrokkenheid</a:t>
            </a:r>
            <a:endParaRPr lang="en-US" sz="1500" b="1" u="none" spc="0" dirty="0">
              <a:solidFill>
                <a:srgbClr val="000000">
                  <a:alpha val="100000"/>
                </a:srgbClr>
              </a:solidFill>
              <a:latin typeface="Calibri"/>
            </a:endParaRPr>
          </a:p>
        </p:txBody>
      </p:sp>
      <p:pic>
        <p:nvPicPr>
          <p:cNvPr id="8" name="Afbeelding 7">
            <a:extLst>
              <a:ext uri="{FF2B5EF4-FFF2-40B4-BE49-F238E27FC236}">
                <a16:creationId xmlns:a16="http://schemas.microsoft.com/office/drawing/2014/main" id="{3931B244-3A05-4A6F-9679-1B4707BD829F}"/>
              </a:ext>
            </a:extLst>
          </p:cNvPr>
          <p:cNvPicPr>
            <a:picLocks noChangeAspect="1"/>
          </p:cNvPicPr>
          <p:nvPr/>
        </p:nvPicPr>
        <p:blipFill>
          <a:blip r:embed="rId4"/>
          <a:stretch>
            <a:fillRect/>
          </a:stretch>
        </p:blipFill>
        <p:spPr>
          <a:xfrm>
            <a:off x="267138" y="3289739"/>
            <a:ext cx="8572500" cy="1371600"/>
          </a:xfrm>
          <a:prstGeom prst="rect">
            <a:avLst/>
          </a:prstGeom>
          <a:ln w="9525" cap="flat" cmpd="sng" algn="ctr">
            <a:solidFill>
              <a:srgbClr val="000000">
                <a:alpha val="100000"/>
              </a:srgbClr>
            </a:solidFill>
            <a:prstDash val="solid"/>
            <a:round/>
            <a:headEnd type="none" w="med" len="med"/>
            <a:tailEnd type="none" w="med" len="me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210050"/>
          <a:chOff x="190500" y="714375"/>
          <a:chExt cx="8953500" cy="4210050"/>
        </a:xfrm>
      </p:grpSpPr>
      <p:pic>
        <p:nvPicPr>
          <p:cNvPr id="3" name="Afbeelding 2"/>
          <p:cNvPicPr>
            <a:picLocks noChangeAspect="1"/>
          </p:cNvPicPr>
          <p:nvPr/>
        </p:nvPicPr>
        <p:blipFill>
          <a:blip r:embed="rId2"/>
          <a:stretch>
            <a:fillRect/>
          </a:stretch>
        </p:blipFill>
        <p:spPr>
          <a:xfrm>
            <a:off x="303583" y="1190625"/>
            <a:ext cx="8572500" cy="1371600"/>
          </a:xfrm>
          <a:prstGeom prst="rect">
            <a:avLst/>
          </a:prstGeom>
          <a:ln w="9525" cap="flat" cmpd="sng" algn="ctr">
            <a:solidFill>
              <a:srgbClr val="000000">
                <a:alpha val="100000"/>
              </a:srgbClr>
            </a:solidFill>
            <a:prstDash val="solid"/>
            <a:round/>
            <a:headEnd type="none" w="med" len="med"/>
            <a:tailEnd type="none" w="med" len="med"/>
          </a:ln>
        </p:spPr>
      </p:pic>
      <p:sp>
        <p:nvSpPr>
          <p:cNvPr id="4" name="Tekstvak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De oudergesprekken over mijn kind met de leerkracht voel ik als gelijkwaardig</a:t>
            </a:r>
          </a:p>
        </p:txBody>
      </p:sp>
      <p:sp>
        <p:nvSpPr>
          <p:cNvPr id="7" name="Tekstvak 6">
            <a:extLst>
              <a:ext uri="{FF2B5EF4-FFF2-40B4-BE49-F238E27FC236}">
                <a16:creationId xmlns:a16="http://schemas.microsoft.com/office/drawing/2014/main" id="{8005F974-1638-42BF-B389-462B88BBB62D}"/>
              </a:ext>
            </a:extLst>
          </p:cNvPr>
          <p:cNvSpPr txBox="1"/>
          <p:nvPr/>
        </p:nvSpPr>
        <p:spPr>
          <a:xfrm>
            <a:off x="222992" y="2715766"/>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dirty="0">
                <a:solidFill>
                  <a:srgbClr val="000000">
                    <a:alpha val="100000"/>
                  </a:srgbClr>
                </a:solidFill>
                <a:latin typeface="Calibri"/>
              </a:rPr>
              <a:t>De </a:t>
            </a:r>
            <a:r>
              <a:rPr lang="en-US" sz="1500" b="1" u="none" spc="0" dirty="0" err="1">
                <a:solidFill>
                  <a:srgbClr val="000000">
                    <a:alpha val="100000"/>
                  </a:srgbClr>
                </a:solidFill>
                <a:latin typeface="Calibri"/>
              </a:rPr>
              <a:t>tussentijdse</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evaluatie</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gesprekken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zijn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zinvol</a:t>
            </a:r>
            <a:endParaRPr lang="en-US" sz="1500" b="1" u="none" spc="0" dirty="0">
              <a:solidFill>
                <a:srgbClr val="000000">
                  <a:alpha val="100000"/>
                </a:srgbClr>
              </a:solidFill>
              <a:latin typeface="Calibri"/>
            </a:endParaRPr>
          </a:p>
        </p:txBody>
      </p:sp>
      <p:pic>
        <p:nvPicPr>
          <p:cNvPr id="8" name="Afbeelding 7">
            <a:extLst>
              <a:ext uri="{FF2B5EF4-FFF2-40B4-BE49-F238E27FC236}">
                <a16:creationId xmlns:a16="http://schemas.microsoft.com/office/drawing/2014/main" id="{3EAB37A0-499D-48D3-A1C1-BC763B55FB42}"/>
              </a:ext>
            </a:extLst>
          </p:cNvPr>
          <p:cNvPicPr>
            <a:picLocks noChangeAspect="1"/>
          </p:cNvPicPr>
          <p:nvPr/>
        </p:nvPicPr>
        <p:blipFill>
          <a:blip r:embed="rId3"/>
          <a:stretch>
            <a:fillRect/>
          </a:stretch>
        </p:blipFill>
        <p:spPr>
          <a:xfrm>
            <a:off x="279123" y="3207457"/>
            <a:ext cx="8572500" cy="1371600"/>
          </a:xfrm>
          <a:prstGeom prst="rect">
            <a:avLst/>
          </a:prstGeom>
          <a:ln w="9525" cap="flat" cmpd="sng" algn="ctr">
            <a:solidFill>
              <a:srgbClr val="000000">
                <a:alpha val="100000"/>
              </a:srgbClr>
            </a:solidFill>
            <a:prstDash val="solid"/>
            <a:round/>
            <a:headEnd type="none" w="med" len="med"/>
            <a:tailEnd type="none" w="med" len="me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210050"/>
          <a:chOff x="190500" y="714375"/>
          <a:chExt cx="8953500" cy="4210050"/>
        </a:xfrm>
      </p:grpSpPr>
      <p:pic>
        <p:nvPicPr>
          <p:cNvPr id="3" name="Afbeelding 2"/>
          <p:cNvPicPr>
            <a:picLocks noChangeAspect="1"/>
          </p:cNvPicPr>
          <p:nvPr/>
        </p:nvPicPr>
        <p:blipFill>
          <a:blip r:embed="rId3"/>
          <a:stretch>
            <a:fillRect/>
          </a:stretch>
        </p:blipFill>
        <p:spPr>
          <a:xfrm>
            <a:off x="285750" y="2211710"/>
            <a:ext cx="8572500" cy="1371600"/>
          </a:xfrm>
          <a:prstGeom prst="rect">
            <a:avLst/>
          </a:prstGeom>
          <a:ln w="9525" cap="flat" cmpd="sng" algn="ctr">
            <a:solidFill>
              <a:srgbClr val="000000">
                <a:alpha val="100000"/>
              </a:srgbClr>
            </a:solidFill>
            <a:prstDash val="solid"/>
            <a:round/>
            <a:headEnd type="none" w="med" len="med"/>
            <a:tailEnd type="none" w="med" len="med"/>
          </a:ln>
        </p:spPr>
      </p:pic>
      <p:sp>
        <p:nvSpPr>
          <p:cNvPr id="4" name="Tekstvak 3"/>
          <p:cNvSpPr txBox="1"/>
          <p:nvPr/>
        </p:nvSpPr>
        <p:spPr>
          <a:xfrm>
            <a:off x="190500" y="714375"/>
            <a:ext cx="8763000" cy="1169551"/>
          </a:xfrm>
          <a:prstGeom prst="rect">
            <a:avLst/>
          </a:prstGeom>
          <a:noFill/>
        </p:spPr>
        <p:txBody>
          <a:bodyPr lIns="91440" tIns="45720" rIns="91440" bIns="45720" rtlCol="0">
            <a:spAutoFit/>
          </a:bodyPr>
          <a:lstStyle/>
          <a:p>
            <a:pPr marL="0" marR="0" lvl="0" indent="0" algn="l" fontAlgn="base">
              <a:lnSpc>
                <a:spcPct val="100000"/>
              </a:lnSpc>
            </a:pPr>
            <a:r>
              <a:rPr lang="en-US" sz="1400" b="1" u="none" spc="0" dirty="0">
                <a:solidFill>
                  <a:srgbClr val="000000">
                    <a:alpha val="100000"/>
                  </a:srgbClr>
                </a:solidFill>
                <a:latin typeface="Calibri"/>
              </a:rPr>
              <a:t>Hoe </a:t>
            </a:r>
            <a:r>
              <a:rPr lang="en-US" sz="1400" b="1" u="none" spc="0" dirty="0" err="1">
                <a:solidFill>
                  <a:srgbClr val="000000">
                    <a:alpha val="100000"/>
                  </a:srgbClr>
                </a:solidFill>
                <a:latin typeface="Calibri"/>
              </a:rPr>
              <a:t>denkt</a:t>
            </a:r>
            <a:r>
              <a:rPr lang="en-US" sz="1400" b="1" u="none" spc="0" dirty="0">
                <a:solidFill>
                  <a:srgbClr val="000000">
                    <a:alpha val="100000"/>
                  </a:srgbClr>
                </a:solidFill>
                <a:latin typeface="Calibri"/>
              </a:rPr>
              <a:t> u over ; </a:t>
            </a:r>
            <a:r>
              <a:rPr lang="en-US" sz="1400" b="1" u="none" spc="0" dirty="0" err="1">
                <a:solidFill>
                  <a:srgbClr val="000000">
                    <a:alpha val="100000"/>
                  </a:srgbClr>
                </a:solidFill>
                <a:latin typeface="Calibri"/>
              </a:rPr>
              <a:t>Omgekeerde</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oudergesprekken</a:t>
            </a:r>
            <a:r>
              <a:rPr lang="en-US" sz="1400" b="1" u="none" spc="0" dirty="0">
                <a:solidFill>
                  <a:srgbClr val="000000">
                    <a:alpha val="100000"/>
                  </a:srgbClr>
                </a:solidFill>
                <a:latin typeface="Calibri"/>
              </a:rPr>
              <a:t> ?  Steeds </a:t>
            </a:r>
            <a:r>
              <a:rPr lang="en-US" sz="1400" b="1" u="none" spc="0" dirty="0" err="1">
                <a:solidFill>
                  <a:srgbClr val="000000">
                    <a:alpha val="100000"/>
                  </a:srgbClr>
                </a:solidFill>
                <a:latin typeface="Calibri"/>
              </a:rPr>
              <a:t>meer</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scholen</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gaan</a:t>
            </a:r>
            <a:r>
              <a:rPr lang="en-US" sz="1400" b="1" u="none" spc="0" dirty="0">
                <a:solidFill>
                  <a:srgbClr val="000000">
                    <a:alpha val="100000"/>
                  </a:srgbClr>
                </a:solidFill>
                <a:latin typeface="Calibri"/>
              </a:rPr>
              <a:t> over op het </a:t>
            </a:r>
            <a:r>
              <a:rPr lang="en-US" sz="1400" b="1" u="none" spc="0" dirty="0" err="1">
                <a:solidFill>
                  <a:srgbClr val="000000">
                    <a:alpha val="100000"/>
                  </a:srgbClr>
                </a:solidFill>
                <a:latin typeface="Calibri"/>
              </a:rPr>
              <a:t>houden</a:t>
            </a:r>
            <a:r>
              <a:rPr lang="en-US" sz="1400" b="1" u="none" spc="0" dirty="0">
                <a:solidFill>
                  <a:srgbClr val="000000">
                    <a:alpha val="100000"/>
                  </a:srgbClr>
                </a:solidFill>
                <a:latin typeface="Calibri"/>
              </a:rPr>
              <a:t> van '</a:t>
            </a:r>
            <a:r>
              <a:rPr lang="en-US" sz="1400" b="1" u="none" spc="0" dirty="0" err="1">
                <a:solidFill>
                  <a:srgbClr val="000000">
                    <a:alpha val="100000"/>
                  </a:srgbClr>
                </a:solidFill>
                <a:latin typeface="Calibri"/>
              </a:rPr>
              <a:t>omgekeerde</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oudergesprekken</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Tijdens</a:t>
            </a:r>
            <a:r>
              <a:rPr lang="en-US" sz="1400" b="1" u="none" spc="0" dirty="0">
                <a:solidFill>
                  <a:srgbClr val="000000">
                    <a:alpha val="100000"/>
                  </a:srgbClr>
                </a:solidFill>
                <a:latin typeface="Calibri"/>
              </a:rPr>
              <a:t> die </a:t>
            </a:r>
            <a:r>
              <a:rPr lang="en-US" sz="1400" b="1" u="none" spc="0" dirty="0" err="1">
                <a:solidFill>
                  <a:srgbClr val="000000">
                    <a:alpha val="100000"/>
                  </a:srgbClr>
                </a:solidFill>
                <a:latin typeface="Calibri"/>
              </a:rPr>
              <a:t>gesprekken</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staan</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niet</a:t>
            </a:r>
            <a:r>
              <a:rPr lang="en-US" sz="1400" b="1" u="none" spc="0" dirty="0">
                <a:solidFill>
                  <a:srgbClr val="000000">
                    <a:alpha val="100000"/>
                  </a:srgbClr>
                </a:solidFill>
                <a:latin typeface="Calibri"/>
              </a:rPr>
              <a:t> de </a:t>
            </a:r>
            <a:r>
              <a:rPr lang="en-US" sz="1400" b="1" u="none" spc="0" dirty="0" err="1">
                <a:solidFill>
                  <a:srgbClr val="000000">
                    <a:alpha val="100000"/>
                  </a:srgbClr>
                </a:solidFill>
                <a:latin typeface="Calibri"/>
              </a:rPr>
              <a:t>resultaten</a:t>
            </a:r>
            <a:r>
              <a:rPr lang="en-US" sz="1400" b="1" u="none" spc="0" dirty="0">
                <a:solidFill>
                  <a:srgbClr val="000000">
                    <a:alpha val="100000"/>
                  </a:srgbClr>
                </a:solidFill>
                <a:latin typeface="Calibri"/>
              </a:rPr>
              <a:t> van </a:t>
            </a:r>
            <a:r>
              <a:rPr lang="en-US" sz="1400" b="1" u="none" spc="0" dirty="0" err="1">
                <a:solidFill>
                  <a:srgbClr val="000000">
                    <a:alpha val="100000"/>
                  </a:srgbClr>
                </a:solidFill>
                <a:latin typeface="Calibri"/>
              </a:rPr>
              <a:t>uw</a:t>
            </a:r>
            <a:r>
              <a:rPr lang="en-US" sz="1400" b="1" u="none" spc="0" dirty="0">
                <a:solidFill>
                  <a:srgbClr val="000000">
                    <a:alpha val="100000"/>
                  </a:srgbClr>
                </a:solidFill>
                <a:latin typeface="Calibri"/>
              </a:rPr>
              <a:t> kind </a:t>
            </a:r>
            <a:r>
              <a:rPr lang="en-US" sz="1400" b="1" u="none" spc="0" dirty="0" err="1">
                <a:solidFill>
                  <a:srgbClr val="000000">
                    <a:alpha val="100000"/>
                  </a:srgbClr>
                </a:solidFill>
                <a:latin typeface="Calibri"/>
              </a:rPr>
              <a:t>centraal</a:t>
            </a:r>
            <a:r>
              <a:rPr lang="en-US" sz="1400" b="1" u="none" spc="0" dirty="0">
                <a:solidFill>
                  <a:srgbClr val="000000">
                    <a:alpha val="100000"/>
                  </a:srgbClr>
                </a:solidFill>
                <a:latin typeface="Calibri"/>
              </a:rPr>
              <a:t> maar </a:t>
            </a:r>
            <a:r>
              <a:rPr lang="en-US" sz="1400" b="1" u="none" spc="0" dirty="0" err="1">
                <a:solidFill>
                  <a:srgbClr val="000000">
                    <a:alpha val="100000"/>
                  </a:srgbClr>
                </a:solidFill>
                <a:latin typeface="Calibri"/>
              </a:rPr>
              <a:t>wel</a:t>
            </a:r>
            <a:r>
              <a:rPr lang="en-US" sz="1400" b="1" u="none" spc="0" dirty="0">
                <a:solidFill>
                  <a:srgbClr val="000000">
                    <a:alpha val="100000"/>
                  </a:srgbClr>
                </a:solidFill>
                <a:latin typeface="Calibri"/>
              </a:rPr>
              <a:t> het </a:t>
            </a:r>
            <a:r>
              <a:rPr lang="en-US" sz="1400" b="1" u="none" spc="0" dirty="0" err="1">
                <a:solidFill>
                  <a:srgbClr val="000000">
                    <a:alpha val="100000"/>
                  </a:srgbClr>
                </a:solidFill>
                <a:latin typeface="Calibri"/>
              </a:rPr>
              <a:t>welbevinden</a:t>
            </a:r>
            <a:r>
              <a:rPr lang="en-US" sz="1400" b="1" u="none" spc="0" dirty="0">
                <a:solidFill>
                  <a:srgbClr val="000000">
                    <a:alpha val="100000"/>
                  </a:srgbClr>
                </a:solidFill>
                <a:latin typeface="Calibri"/>
              </a:rPr>
              <a:t> van </a:t>
            </a:r>
            <a:r>
              <a:rPr lang="en-US" sz="1400" b="1" u="none" spc="0" dirty="0" err="1">
                <a:solidFill>
                  <a:srgbClr val="000000">
                    <a:alpha val="100000"/>
                  </a:srgbClr>
                </a:solidFill>
                <a:latin typeface="Calibri"/>
              </a:rPr>
              <a:t>uw</a:t>
            </a:r>
            <a:r>
              <a:rPr lang="en-US" sz="1400" b="1" u="none" spc="0" dirty="0">
                <a:solidFill>
                  <a:srgbClr val="000000">
                    <a:alpha val="100000"/>
                  </a:srgbClr>
                </a:solidFill>
                <a:latin typeface="Calibri"/>
              </a:rPr>
              <a:t> kind. Welk </a:t>
            </a:r>
            <a:r>
              <a:rPr lang="en-US" sz="1400" b="1" u="none" spc="0" dirty="0" err="1">
                <a:solidFill>
                  <a:srgbClr val="000000">
                    <a:alpha val="100000"/>
                  </a:srgbClr>
                </a:solidFill>
                <a:latin typeface="Calibri"/>
              </a:rPr>
              <a:t>karakter</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uw</a:t>
            </a:r>
            <a:r>
              <a:rPr lang="en-US" sz="1400" b="1" u="none" spc="0" dirty="0">
                <a:solidFill>
                  <a:srgbClr val="000000">
                    <a:alpha val="100000"/>
                  </a:srgbClr>
                </a:solidFill>
                <a:latin typeface="Calibri"/>
              </a:rPr>
              <a:t> kind </a:t>
            </a:r>
            <a:r>
              <a:rPr lang="en-US" sz="1400" b="1" u="none" spc="0" dirty="0" err="1">
                <a:solidFill>
                  <a:srgbClr val="000000">
                    <a:alpha val="100000"/>
                  </a:srgbClr>
                </a:solidFill>
                <a:latin typeface="Calibri"/>
              </a:rPr>
              <a:t>heeft</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waar</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hij</a:t>
            </a:r>
            <a:r>
              <a:rPr lang="en-US" sz="1400" b="1" u="none" spc="0" dirty="0">
                <a:solidFill>
                  <a:srgbClr val="000000">
                    <a:alpha val="100000"/>
                  </a:srgbClr>
                </a:solidFill>
                <a:latin typeface="Calibri"/>
              </a:rPr>
              <a:t> of </a:t>
            </a:r>
            <a:r>
              <a:rPr lang="en-US" sz="1400" b="1" u="none" spc="0" dirty="0" err="1">
                <a:solidFill>
                  <a:srgbClr val="000000">
                    <a:alpha val="100000"/>
                  </a:srgbClr>
                </a:solidFill>
                <a:latin typeface="Calibri"/>
              </a:rPr>
              <a:t>zij</a:t>
            </a:r>
            <a:r>
              <a:rPr lang="en-US" sz="1400" b="1" u="none" spc="0" dirty="0">
                <a:solidFill>
                  <a:srgbClr val="000000">
                    <a:alpha val="100000"/>
                  </a:srgbClr>
                </a:solidFill>
                <a:latin typeface="Calibri"/>
              </a:rPr>
              <a:t> warm </a:t>
            </a:r>
            <a:r>
              <a:rPr lang="en-US" sz="1400" b="1" u="none" spc="0" dirty="0" err="1">
                <a:solidFill>
                  <a:srgbClr val="000000">
                    <a:alpha val="100000"/>
                  </a:srgbClr>
                </a:solidFill>
                <a:latin typeface="Calibri"/>
              </a:rPr>
              <a:t>voor</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loopt</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wie</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zijn</a:t>
            </a:r>
            <a:r>
              <a:rPr lang="en-US" sz="1400" b="1" u="none" spc="0" dirty="0">
                <a:solidFill>
                  <a:srgbClr val="000000">
                    <a:alpha val="100000"/>
                  </a:srgbClr>
                </a:solidFill>
                <a:latin typeface="Calibri"/>
              </a:rPr>
              <a:t> of </a:t>
            </a:r>
            <a:r>
              <a:rPr lang="en-US" sz="1400" b="1" u="none" spc="0" dirty="0" err="1">
                <a:solidFill>
                  <a:srgbClr val="000000">
                    <a:alpha val="100000"/>
                  </a:srgbClr>
                </a:solidFill>
                <a:latin typeface="Calibri"/>
              </a:rPr>
              <a:t>haar</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vrienden</a:t>
            </a:r>
            <a:r>
              <a:rPr lang="en-US" sz="1400" b="1" u="none" spc="0" dirty="0">
                <a:solidFill>
                  <a:srgbClr val="000000">
                    <a:alpha val="100000"/>
                  </a:srgbClr>
                </a:solidFill>
                <a:latin typeface="Calibri"/>
              </a:rPr>
              <a:t>/</a:t>
            </a:r>
            <a:r>
              <a:rPr lang="en-US" sz="1400" b="1" u="none" spc="0" dirty="0" err="1">
                <a:solidFill>
                  <a:srgbClr val="000000">
                    <a:alpha val="100000"/>
                  </a:srgbClr>
                </a:solidFill>
                <a:latin typeface="Calibri"/>
              </a:rPr>
              <a:t>vriendinnen</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zijn</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Kortom</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alles</a:t>
            </a:r>
            <a:r>
              <a:rPr lang="en-US" sz="1400" b="1" u="none" spc="0" dirty="0">
                <a:solidFill>
                  <a:srgbClr val="000000">
                    <a:alpha val="100000"/>
                  </a:srgbClr>
                </a:solidFill>
                <a:latin typeface="Calibri"/>
              </a:rPr>
              <a:t>, wat u </a:t>
            </a:r>
            <a:r>
              <a:rPr lang="en-US" sz="1400" b="1" u="none" spc="0" dirty="0" err="1">
                <a:solidFill>
                  <a:srgbClr val="000000">
                    <a:alpha val="100000"/>
                  </a:srgbClr>
                </a:solidFill>
                <a:latin typeface="Calibri"/>
              </a:rPr>
              <a:t>vindt</a:t>
            </a:r>
            <a:r>
              <a:rPr lang="en-US" sz="1400" b="1" u="none" spc="0" dirty="0">
                <a:solidFill>
                  <a:srgbClr val="000000">
                    <a:alpha val="100000"/>
                  </a:srgbClr>
                </a:solidFill>
                <a:latin typeface="Calibri"/>
              </a:rPr>
              <a:t> wat </a:t>
            </a:r>
            <a:r>
              <a:rPr lang="en-US" sz="1400" b="1" u="none" spc="0" dirty="0" err="1">
                <a:solidFill>
                  <a:srgbClr val="000000">
                    <a:alpha val="100000"/>
                  </a:srgbClr>
                </a:solidFill>
                <a:latin typeface="Calibri"/>
              </a:rPr>
              <a:t>uw</a:t>
            </a:r>
            <a:r>
              <a:rPr lang="en-US" sz="1400" b="1" u="none" spc="0" dirty="0">
                <a:solidFill>
                  <a:srgbClr val="000000">
                    <a:alpha val="100000"/>
                  </a:srgbClr>
                </a:solidFill>
                <a:latin typeface="Calibri"/>
              </a:rPr>
              <a:t> kind </a:t>
            </a:r>
            <a:r>
              <a:rPr lang="en-US" sz="1400" b="1" u="none" spc="0" dirty="0" err="1">
                <a:solidFill>
                  <a:srgbClr val="000000">
                    <a:alpha val="100000"/>
                  </a:srgbClr>
                </a:solidFill>
                <a:latin typeface="Calibri"/>
              </a:rPr>
              <a:t>nodig</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heeft</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en</a:t>
            </a:r>
            <a:r>
              <a:rPr lang="en-US" sz="1400" b="1" u="none" spc="0" dirty="0">
                <a:solidFill>
                  <a:srgbClr val="000000">
                    <a:alpha val="100000"/>
                  </a:srgbClr>
                </a:solidFill>
                <a:latin typeface="Calibri"/>
              </a:rPr>
              <a:t> wat de </a:t>
            </a:r>
            <a:r>
              <a:rPr lang="en-US" sz="1400" b="1" u="none" spc="0" dirty="0" err="1">
                <a:solidFill>
                  <a:srgbClr val="000000">
                    <a:alpha val="100000"/>
                  </a:srgbClr>
                </a:solidFill>
                <a:latin typeface="Calibri"/>
              </a:rPr>
              <a:t>leerkracht</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moet</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weten</a:t>
            </a:r>
            <a:r>
              <a:rPr lang="en-US" sz="1400" b="1" u="none" spc="0" dirty="0">
                <a:solidFill>
                  <a:srgbClr val="000000">
                    <a:alpha val="100000"/>
                  </a:srgbClr>
                </a:solidFill>
                <a:latin typeface="Calibri"/>
              </a:rPr>
              <a:t> over </a:t>
            </a:r>
            <a:r>
              <a:rPr lang="en-US" sz="1400" b="1" u="none" spc="0" dirty="0" err="1">
                <a:solidFill>
                  <a:srgbClr val="000000">
                    <a:alpha val="100000"/>
                  </a:srgbClr>
                </a:solidFill>
                <a:latin typeface="Calibri"/>
              </a:rPr>
              <a:t>uw</a:t>
            </a:r>
            <a:r>
              <a:rPr lang="en-US" sz="1400" b="1" u="none" spc="0" dirty="0">
                <a:solidFill>
                  <a:srgbClr val="000000">
                    <a:alpha val="100000"/>
                  </a:srgbClr>
                </a:solidFill>
                <a:latin typeface="Calibri"/>
              </a:rPr>
              <a:t> kind om het </a:t>
            </a:r>
            <a:r>
              <a:rPr lang="en-US" sz="1400" b="1" u="none" spc="0" dirty="0" err="1">
                <a:solidFill>
                  <a:srgbClr val="000000">
                    <a:alpha val="100000"/>
                  </a:srgbClr>
                </a:solidFill>
                <a:latin typeface="Calibri"/>
              </a:rPr>
              <a:t>schooljaar</a:t>
            </a:r>
            <a:r>
              <a:rPr lang="en-US" sz="1400" b="1" u="none" spc="0" dirty="0">
                <a:solidFill>
                  <a:srgbClr val="000000">
                    <a:alpha val="100000"/>
                  </a:srgbClr>
                </a:solidFill>
                <a:latin typeface="Calibri"/>
              </a:rPr>
              <a:t> tot </a:t>
            </a:r>
            <a:r>
              <a:rPr lang="en-US" sz="1400" b="1" u="none" spc="0" dirty="0" err="1">
                <a:solidFill>
                  <a:srgbClr val="000000">
                    <a:alpha val="100000"/>
                  </a:srgbClr>
                </a:solidFill>
                <a:latin typeface="Calibri"/>
              </a:rPr>
              <a:t>en</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succes</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te</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maken</a:t>
            </a:r>
            <a:r>
              <a:rPr lang="en-US" sz="1400" b="1" u="none" spc="0" dirty="0">
                <a:solidFill>
                  <a:srgbClr val="000000">
                    <a:alpha val="100000"/>
                  </a:srgbClr>
                </a:solidFill>
                <a:latin typeface="Calibri"/>
              </a:rPr>
              <a:t>. De </a:t>
            </a:r>
            <a:r>
              <a:rPr lang="en-US" sz="1400" b="1" u="none" spc="0" dirty="0" err="1">
                <a:solidFill>
                  <a:srgbClr val="000000">
                    <a:alpha val="100000"/>
                  </a:srgbClr>
                </a:solidFill>
                <a:latin typeface="Calibri"/>
              </a:rPr>
              <a:t>ouders</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zijn</a:t>
            </a:r>
            <a:r>
              <a:rPr lang="en-US" sz="1400" b="1" u="none" spc="0" dirty="0">
                <a:solidFill>
                  <a:srgbClr val="000000">
                    <a:alpha val="100000"/>
                  </a:srgbClr>
                </a:solidFill>
                <a:latin typeface="Calibri"/>
              </a:rPr>
              <a:t> </a:t>
            </a:r>
            <a:r>
              <a:rPr lang="en-US" sz="1400" b="1" u="none" spc="0" dirty="0" err="1">
                <a:solidFill>
                  <a:srgbClr val="000000">
                    <a:alpha val="100000"/>
                  </a:srgbClr>
                </a:solidFill>
                <a:latin typeface="Calibri"/>
              </a:rPr>
              <a:t>aan</a:t>
            </a:r>
            <a:r>
              <a:rPr lang="en-US" sz="1400" b="1" u="none" spc="0" dirty="0">
                <a:solidFill>
                  <a:srgbClr val="000000">
                    <a:alpha val="100000"/>
                  </a:srgbClr>
                </a:solidFill>
                <a:latin typeface="Calibri"/>
              </a:rPr>
              <a:t> het </a:t>
            </a:r>
            <a:r>
              <a:rPr lang="en-US" sz="1400" b="1" u="none" spc="0" dirty="0" err="1">
                <a:solidFill>
                  <a:srgbClr val="000000">
                    <a:alpha val="100000"/>
                  </a:srgbClr>
                </a:solidFill>
                <a:latin typeface="Calibri"/>
              </a:rPr>
              <a:t>woord</a:t>
            </a:r>
            <a:r>
              <a:rPr lang="en-US" sz="1400" b="1" u="none" spc="0" dirty="0">
                <a:solidFill>
                  <a:srgbClr val="000000">
                    <a:alpha val="100000"/>
                  </a:srgbClr>
                </a:solidFill>
                <a:latin typeface="Calibri"/>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858250" cy="3143250"/>
          <a:chOff x="190500" y="714375"/>
          <a:chExt cx="8858250" cy="3143250"/>
        </a:xfrm>
      </p:grpSpPr>
      <p:sp>
        <p:nvSpPr>
          <p:cNvPr id="2" name="Tekstvak 1"/>
          <p:cNvSpPr txBox="1"/>
          <p:nvPr/>
        </p:nvSpPr>
        <p:spPr>
          <a:xfrm>
            <a:off x="395536" y="1275606"/>
            <a:ext cx="7143750" cy="2677656"/>
          </a:xfrm>
          <a:prstGeom prst="rect">
            <a:avLst/>
          </a:prstGeom>
          <a:noFill/>
        </p:spPr>
        <p:txBody>
          <a:bodyPr lIns="91440" tIns="45720" rIns="91440" bIns="45720" rtlCol="0">
            <a:spAutoFit/>
          </a:bodyPr>
          <a:lstStyle/>
          <a:p>
            <a:pPr marL="0" marR="0" lvl="0" indent="0" algn="l" fontAlgn="base">
              <a:lnSpc>
                <a:spcPct val="100000"/>
              </a:lnSpc>
            </a:pPr>
            <a:r>
              <a:rPr lang="nl-NL" sz="1400" b="1" i="1" u="none" spc="0" dirty="0">
                <a:solidFill>
                  <a:schemeClr val="accent6">
                    <a:lumMod val="50000"/>
                  </a:schemeClr>
                </a:solidFill>
              </a:rPr>
              <a:t>Conclusie</a:t>
            </a:r>
            <a:r>
              <a:rPr lang="nl-NL" sz="1400" b="1" i="1" dirty="0">
                <a:solidFill>
                  <a:schemeClr val="accent6">
                    <a:lumMod val="50000"/>
                  </a:schemeClr>
                </a:solidFill>
              </a:rPr>
              <a:t> Algemeen;</a:t>
            </a:r>
            <a:endParaRPr lang="nl-NL" sz="1400" b="1" i="1" u="none" spc="0" dirty="0">
              <a:solidFill>
                <a:schemeClr val="accent6">
                  <a:lumMod val="50000"/>
                </a:schemeClr>
              </a:solidFill>
            </a:endParaRPr>
          </a:p>
          <a:p>
            <a:pPr marL="0" marR="0" lvl="0" indent="0" algn="l" fontAlgn="base">
              <a:lnSpc>
                <a:spcPct val="100000"/>
              </a:lnSpc>
            </a:pPr>
            <a:endParaRPr lang="nl-NL" sz="1400" b="1" i="1" u="none" spc="0" dirty="0">
              <a:solidFill>
                <a:schemeClr val="accent6">
                  <a:lumMod val="50000"/>
                </a:schemeClr>
              </a:solidFill>
            </a:endParaRPr>
          </a:p>
          <a:p>
            <a:pPr marL="0" marR="0" lvl="0" indent="0" algn="l" fontAlgn="base">
              <a:lnSpc>
                <a:spcPct val="100000"/>
              </a:lnSpc>
            </a:pPr>
            <a:r>
              <a:rPr lang="nl-NL" sz="1400" dirty="0">
                <a:solidFill>
                  <a:srgbClr val="000000">
                    <a:alpha val="100000"/>
                  </a:srgbClr>
                </a:solidFill>
              </a:rPr>
              <a:t>Ouders voelen zich zeer betrokken bij de ontwikkeling van hun kind op It Twalûk.</a:t>
            </a:r>
          </a:p>
          <a:p>
            <a:pPr marL="0" marR="0" lvl="0" indent="0" algn="l" fontAlgn="base">
              <a:lnSpc>
                <a:spcPct val="100000"/>
              </a:lnSpc>
            </a:pPr>
            <a:r>
              <a:rPr lang="nl-NL" sz="1400" u="none" spc="0" dirty="0">
                <a:solidFill>
                  <a:srgbClr val="000000">
                    <a:alpha val="100000"/>
                  </a:srgbClr>
                </a:solidFill>
              </a:rPr>
              <a:t>Dit blijkt uit directe vragen over betrokkenheid maar ook uit indirecte vraagstellingen.</a:t>
            </a:r>
          </a:p>
          <a:p>
            <a:pPr fontAlgn="base"/>
            <a:r>
              <a:rPr lang="nl-NL" sz="1400" dirty="0">
                <a:solidFill>
                  <a:srgbClr val="000000">
                    <a:alpha val="100000"/>
                  </a:srgbClr>
                </a:solidFill>
              </a:rPr>
              <a:t>Ouders geven aan hoge verwachtingen te hebben met betrekking tot de relatie tussen de school en de ouders. </a:t>
            </a:r>
          </a:p>
          <a:p>
            <a:pPr fontAlgn="base"/>
            <a:r>
              <a:rPr lang="nl-NL" sz="1400" dirty="0">
                <a:solidFill>
                  <a:srgbClr val="000000">
                    <a:alpha val="100000"/>
                  </a:srgbClr>
                </a:solidFill>
              </a:rPr>
              <a:t>De resultaten bij de vervolg vragen laten zien dat de ouders zeer tevreden zijn over de samenwerking in de volle breedte en de communicatie tussen hen en de leerkracht.</a:t>
            </a:r>
            <a:endParaRPr lang="nl-NL" sz="1400" u="none" spc="0" dirty="0">
              <a:solidFill>
                <a:srgbClr val="000000">
                  <a:alpha val="100000"/>
                </a:srgbClr>
              </a:solidFill>
            </a:endParaRPr>
          </a:p>
          <a:p>
            <a:pPr marL="0" marR="0" lvl="0" indent="0" algn="l" fontAlgn="base">
              <a:lnSpc>
                <a:spcPct val="100000"/>
              </a:lnSpc>
            </a:pPr>
            <a:r>
              <a:rPr lang="nl-NL" sz="1400" dirty="0">
                <a:solidFill>
                  <a:srgbClr val="000000">
                    <a:alpha val="100000"/>
                  </a:srgbClr>
                </a:solidFill>
              </a:rPr>
              <a:t>Daarnaast geven de ouders aan zich serieus genomen te voelen en als volwaardige gesprekspartner gezien te worden.</a:t>
            </a:r>
          </a:p>
          <a:p>
            <a:pPr marL="0" marR="0" lvl="0" indent="0" algn="l" fontAlgn="base">
              <a:lnSpc>
                <a:spcPct val="100000"/>
              </a:lnSpc>
            </a:pPr>
            <a:endParaRPr lang="nl-NL" sz="1400" dirty="0">
              <a:solidFill>
                <a:srgbClr val="000000">
                  <a:alpha val="100000"/>
                </a:srgbClr>
              </a:solidFill>
            </a:endParaRPr>
          </a:p>
          <a:p>
            <a:pPr lvl="0" fontAlgn="base"/>
            <a:r>
              <a:rPr lang="nl-NL" sz="1400" dirty="0">
                <a:solidFill>
                  <a:srgbClr val="000000">
                    <a:alpha val="100000"/>
                  </a:srgbClr>
                </a:solidFill>
              </a:rPr>
              <a:t>De uitdaging zit hem verder in de laatste vraagstelling over het omgekeerde oudergesprek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029402B7-BFF4-4172-831A-342B9F09B3F4}"/>
              </a:ext>
            </a:extLst>
          </p:cNvPr>
          <p:cNvSpPr/>
          <p:nvPr/>
        </p:nvSpPr>
        <p:spPr>
          <a:xfrm>
            <a:off x="323528" y="915566"/>
            <a:ext cx="8352928" cy="3754874"/>
          </a:xfrm>
          <a:prstGeom prst="rect">
            <a:avLst/>
          </a:prstGeom>
        </p:spPr>
        <p:txBody>
          <a:bodyPr wrap="square">
            <a:spAutoFit/>
          </a:bodyPr>
          <a:lstStyle/>
          <a:p>
            <a:pPr lvl="0"/>
            <a:r>
              <a:rPr lang="nl-NL" sz="1400" b="1" i="1" dirty="0">
                <a:solidFill>
                  <a:srgbClr val="F79646">
                    <a:lumMod val="50000"/>
                  </a:srgbClr>
                </a:solidFill>
              </a:rPr>
              <a:t>Respons (aantal ouders/verzorgers dat heeft gereageerd).</a:t>
            </a:r>
          </a:p>
          <a:p>
            <a:pPr lvl="0"/>
            <a:endParaRPr lang="nl-NL" sz="1400" b="1" dirty="0">
              <a:solidFill>
                <a:prstClr val="black"/>
              </a:solidFill>
            </a:endParaRPr>
          </a:p>
          <a:p>
            <a:pPr lvl="0"/>
            <a:r>
              <a:rPr lang="nl-NL" sz="1400" b="1" i="1" dirty="0">
                <a:solidFill>
                  <a:prstClr val="black"/>
                </a:solidFill>
              </a:rPr>
              <a:t>Tevredenheid: </a:t>
            </a:r>
            <a:r>
              <a:rPr lang="nl-NL" sz="1400" dirty="0">
                <a:solidFill>
                  <a:prstClr val="black"/>
                </a:solidFill>
              </a:rPr>
              <a:t>vergeleken met vorige peilingen zijn we zeer tevreden.</a:t>
            </a:r>
          </a:p>
          <a:p>
            <a:pPr lvl="0"/>
            <a:endParaRPr lang="nl-NL" sz="1400" dirty="0">
              <a:solidFill>
                <a:prstClr val="black"/>
              </a:solidFill>
            </a:endParaRPr>
          </a:p>
          <a:p>
            <a:pPr lvl="0"/>
            <a:r>
              <a:rPr lang="nl-NL" sz="1400" dirty="0">
                <a:solidFill>
                  <a:prstClr val="black"/>
                </a:solidFill>
              </a:rPr>
              <a:t>Kijkend naar de ambitie voor het aantal ouders dat de enquête in zou vullen dan zijn we niet tevreden. </a:t>
            </a:r>
          </a:p>
          <a:p>
            <a:pPr lvl="0"/>
            <a:r>
              <a:rPr lang="nl-NL" sz="1400" dirty="0">
                <a:solidFill>
                  <a:prstClr val="black"/>
                </a:solidFill>
              </a:rPr>
              <a:t>We wilden een score van 100% halen.</a:t>
            </a:r>
          </a:p>
          <a:p>
            <a:pPr lvl="0"/>
            <a:r>
              <a:rPr lang="nl-NL" sz="1400" dirty="0">
                <a:solidFill>
                  <a:prstClr val="black"/>
                </a:solidFill>
              </a:rPr>
              <a:t>Dat is dus duidelijk niet gelukt.  </a:t>
            </a:r>
          </a:p>
          <a:p>
            <a:pPr lvl="0"/>
            <a:r>
              <a:rPr lang="nl-NL" sz="1400" b="1" dirty="0">
                <a:solidFill>
                  <a:prstClr val="black"/>
                </a:solidFill>
              </a:rPr>
              <a:t>Oorzaak</a:t>
            </a:r>
            <a:r>
              <a:rPr lang="nl-NL" sz="1400" dirty="0">
                <a:solidFill>
                  <a:prstClr val="black"/>
                </a:solidFill>
              </a:rPr>
              <a:t>: Toch teveel onduidelijkheid bij het team?. De afname van de enquête was gekoppeld aan de 20-minuten gesprekken. Vaak stonden de vragenlijsten niet klaar of is het gewoon vergeten.</a:t>
            </a:r>
          </a:p>
          <a:p>
            <a:pPr lvl="0"/>
            <a:r>
              <a:rPr lang="nl-NL" sz="1400" dirty="0">
                <a:solidFill>
                  <a:prstClr val="black"/>
                </a:solidFill>
              </a:rPr>
              <a:t>Daarnaast bleek dat het taalgebruik van de enquête niet makkelijk was. </a:t>
            </a:r>
          </a:p>
          <a:p>
            <a:pPr lvl="0"/>
            <a:r>
              <a:rPr lang="nl-NL" sz="1400" b="1" dirty="0">
                <a:solidFill>
                  <a:prstClr val="black"/>
                </a:solidFill>
              </a:rPr>
              <a:t>Conclusie; </a:t>
            </a:r>
            <a:r>
              <a:rPr lang="nl-NL" sz="1400" dirty="0">
                <a:solidFill>
                  <a:prstClr val="black"/>
                </a:solidFill>
              </a:rPr>
              <a:t>deze opzet was een eerste mooie poging. </a:t>
            </a:r>
          </a:p>
          <a:p>
            <a:pPr lvl="0"/>
            <a:r>
              <a:rPr lang="nl-NL" sz="1400" dirty="0">
                <a:solidFill>
                  <a:prstClr val="black"/>
                </a:solidFill>
              </a:rPr>
              <a:t>Om de respons te verhogen houden we deze aanpak vol: </a:t>
            </a:r>
            <a:r>
              <a:rPr lang="nl-NL" sz="1400" i="1" dirty="0">
                <a:solidFill>
                  <a:prstClr val="black"/>
                </a:solidFill>
              </a:rPr>
              <a:t>afname tijdens de tussenevaluatie binnen de school</a:t>
            </a:r>
            <a:r>
              <a:rPr lang="nl-NL" sz="1400" dirty="0">
                <a:solidFill>
                  <a:prstClr val="black"/>
                </a:solidFill>
              </a:rPr>
              <a:t>. </a:t>
            </a:r>
          </a:p>
          <a:p>
            <a:pPr lvl="0"/>
            <a:r>
              <a:rPr lang="nl-NL" sz="1400" dirty="0">
                <a:solidFill>
                  <a:prstClr val="black"/>
                </a:solidFill>
              </a:rPr>
              <a:t>De ouderenquête staat klaar op verschillende computers binnen de school. Deze aanpak wordt gecommuniceerd naar zowel ouders als collega’s op diverse momenten. Verwachting is dat door de gewenning de respons hoger zal worden. </a:t>
            </a:r>
          </a:p>
          <a:p>
            <a:pPr lvl="0"/>
            <a:r>
              <a:rPr lang="nl-NL" sz="1400" b="1" i="1" dirty="0">
                <a:solidFill>
                  <a:srgbClr val="F79646">
                    <a:lumMod val="50000"/>
                  </a:srgbClr>
                </a:solidFill>
              </a:rPr>
              <a:t>Kortom: </a:t>
            </a:r>
            <a:r>
              <a:rPr lang="nl-NL" sz="1400" dirty="0">
                <a:solidFill>
                  <a:prstClr val="black"/>
                </a:solidFill>
              </a:rPr>
              <a:t>communicatie en afstemming binnen team beter. Taalgebruik beter. Volgend jaar wordt het weer op deze manier vorm gegeven. U als ouder kan daar vast rekening mee houden </a:t>
            </a:r>
            <a:r>
              <a:rPr lang="nl-NL" sz="1400" dirty="0">
                <a:solidFill>
                  <a:prstClr val="black"/>
                </a:solidFill>
                <a:sym typeface="Segoe UI Emoji" panose="020B0502040204020203" pitchFamily="34" charset="0"/>
              </a:rPr>
              <a:t>😉</a:t>
            </a:r>
            <a:endParaRPr lang="nl-NL" sz="1400" dirty="0">
              <a:solidFill>
                <a:prstClr val="black"/>
              </a:solidFill>
            </a:endParaRPr>
          </a:p>
        </p:txBody>
      </p:sp>
    </p:spTree>
    <p:extLst>
      <p:ext uri="{BB962C8B-B14F-4D97-AF65-F5344CB8AC3E}">
        <p14:creationId xmlns:p14="http://schemas.microsoft.com/office/powerpoint/2010/main" val="39352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3D3B1DD3-CF56-43D9-A5A5-954CCE1DBB22}"/>
              </a:ext>
            </a:extLst>
          </p:cNvPr>
          <p:cNvSpPr txBox="1"/>
          <p:nvPr/>
        </p:nvSpPr>
        <p:spPr>
          <a:xfrm>
            <a:off x="888341" y="1979285"/>
            <a:ext cx="7128792" cy="369332"/>
          </a:xfrm>
          <a:prstGeom prst="rect">
            <a:avLst/>
          </a:prstGeom>
          <a:noFill/>
        </p:spPr>
        <p:txBody>
          <a:bodyPr wrap="square" rtlCol="0">
            <a:spAutoFit/>
          </a:bodyPr>
          <a:lstStyle/>
          <a:p>
            <a:r>
              <a:rPr lang="nl-NL" dirty="0"/>
              <a:t>                       = eens</a:t>
            </a:r>
          </a:p>
        </p:txBody>
      </p:sp>
      <p:sp>
        <p:nvSpPr>
          <p:cNvPr id="3" name="Tekstvak 2">
            <a:extLst>
              <a:ext uri="{FF2B5EF4-FFF2-40B4-BE49-F238E27FC236}">
                <a16:creationId xmlns:a16="http://schemas.microsoft.com/office/drawing/2014/main" id="{5CD635A6-FD1C-469D-9B97-F72DCE0740D2}"/>
              </a:ext>
            </a:extLst>
          </p:cNvPr>
          <p:cNvSpPr txBox="1"/>
          <p:nvPr/>
        </p:nvSpPr>
        <p:spPr>
          <a:xfrm>
            <a:off x="922676" y="2715766"/>
            <a:ext cx="7128792" cy="369332"/>
          </a:xfrm>
          <a:prstGeom prst="rect">
            <a:avLst/>
          </a:prstGeom>
          <a:noFill/>
        </p:spPr>
        <p:txBody>
          <a:bodyPr wrap="square" rtlCol="0">
            <a:spAutoFit/>
          </a:bodyPr>
          <a:lstStyle/>
          <a:p>
            <a:r>
              <a:rPr lang="nl-NL" dirty="0"/>
              <a:t>                       = neutraal </a:t>
            </a:r>
          </a:p>
        </p:txBody>
      </p:sp>
      <p:sp>
        <p:nvSpPr>
          <p:cNvPr id="4" name="Tekstvak 3">
            <a:extLst>
              <a:ext uri="{FF2B5EF4-FFF2-40B4-BE49-F238E27FC236}">
                <a16:creationId xmlns:a16="http://schemas.microsoft.com/office/drawing/2014/main" id="{D44B6FE6-7E43-405D-A27C-915704AD55A8}"/>
              </a:ext>
            </a:extLst>
          </p:cNvPr>
          <p:cNvSpPr txBox="1"/>
          <p:nvPr/>
        </p:nvSpPr>
        <p:spPr>
          <a:xfrm>
            <a:off x="888341" y="3528914"/>
            <a:ext cx="7128792" cy="369332"/>
          </a:xfrm>
          <a:prstGeom prst="rect">
            <a:avLst/>
          </a:prstGeom>
          <a:noFill/>
        </p:spPr>
        <p:txBody>
          <a:bodyPr wrap="square" rtlCol="0">
            <a:spAutoFit/>
          </a:bodyPr>
          <a:lstStyle/>
          <a:p>
            <a:r>
              <a:rPr lang="nl-NL" dirty="0"/>
              <a:t>                       = oneens</a:t>
            </a:r>
          </a:p>
        </p:txBody>
      </p:sp>
      <p:sp>
        <p:nvSpPr>
          <p:cNvPr id="5" name="Tekstvak 4">
            <a:extLst>
              <a:ext uri="{FF2B5EF4-FFF2-40B4-BE49-F238E27FC236}">
                <a16:creationId xmlns:a16="http://schemas.microsoft.com/office/drawing/2014/main" id="{439BD0BA-FC01-49E2-A9D5-6A377ECB0CB0}"/>
              </a:ext>
            </a:extLst>
          </p:cNvPr>
          <p:cNvSpPr txBox="1"/>
          <p:nvPr/>
        </p:nvSpPr>
        <p:spPr>
          <a:xfrm>
            <a:off x="827584" y="4297333"/>
            <a:ext cx="7128792" cy="369332"/>
          </a:xfrm>
          <a:prstGeom prst="rect">
            <a:avLst/>
          </a:prstGeom>
          <a:noFill/>
        </p:spPr>
        <p:txBody>
          <a:bodyPr wrap="square" rtlCol="0">
            <a:spAutoFit/>
          </a:bodyPr>
          <a:lstStyle/>
          <a:p>
            <a:r>
              <a:rPr lang="nl-NL" dirty="0"/>
              <a:t>                       = weet niet</a:t>
            </a:r>
          </a:p>
        </p:txBody>
      </p:sp>
      <p:sp>
        <p:nvSpPr>
          <p:cNvPr id="6" name="Minteken 5">
            <a:extLst>
              <a:ext uri="{FF2B5EF4-FFF2-40B4-BE49-F238E27FC236}">
                <a16:creationId xmlns:a16="http://schemas.microsoft.com/office/drawing/2014/main" id="{2833675D-750F-4FC0-BF38-0EF9B1BDBA5B}"/>
              </a:ext>
            </a:extLst>
          </p:cNvPr>
          <p:cNvSpPr/>
          <p:nvPr/>
        </p:nvSpPr>
        <p:spPr>
          <a:xfrm>
            <a:off x="1115616" y="1986428"/>
            <a:ext cx="936104" cy="3693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Minteken 7">
            <a:extLst>
              <a:ext uri="{FF2B5EF4-FFF2-40B4-BE49-F238E27FC236}">
                <a16:creationId xmlns:a16="http://schemas.microsoft.com/office/drawing/2014/main" id="{668B32EF-9D9F-4F79-9569-0D21F2DCE4E6}"/>
              </a:ext>
            </a:extLst>
          </p:cNvPr>
          <p:cNvSpPr/>
          <p:nvPr/>
        </p:nvSpPr>
        <p:spPr>
          <a:xfrm>
            <a:off x="1043608" y="2737189"/>
            <a:ext cx="936104" cy="369332"/>
          </a:xfrm>
          <a:prstGeom prst="mathMinu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Minteken 8">
            <a:extLst>
              <a:ext uri="{FF2B5EF4-FFF2-40B4-BE49-F238E27FC236}">
                <a16:creationId xmlns:a16="http://schemas.microsoft.com/office/drawing/2014/main" id="{C88DD8DC-59C8-4C94-B7B5-3E7013CB685B}"/>
              </a:ext>
            </a:extLst>
          </p:cNvPr>
          <p:cNvSpPr/>
          <p:nvPr/>
        </p:nvSpPr>
        <p:spPr>
          <a:xfrm>
            <a:off x="1031341" y="3514769"/>
            <a:ext cx="936104" cy="369332"/>
          </a:xfrm>
          <a:prstGeom prst="mathMinu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Minteken 9">
            <a:extLst>
              <a:ext uri="{FF2B5EF4-FFF2-40B4-BE49-F238E27FC236}">
                <a16:creationId xmlns:a16="http://schemas.microsoft.com/office/drawing/2014/main" id="{1904B601-3A16-46F7-8944-A4A84F1128EB}"/>
              </a:ext>
            </a:extLst>
          </p:cNvPr>
          <p:cNvSpPr/>
          <p:nvPr/>
        </p:nvSpPr>
        <p:spPr>
          <a:xfrm>
            <a:off x="1043608" y="4327917"/>
            <a:ext cx="936104" cy="369332"/>
          </a:xfrm>
          <a:prstGeom prst="mathMinus">
            <a:avLst/>
          </a:prstGeom>
          <a:solidFill>
            <a:srgbClr val="E3B3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a:extLst>
              <a:ext uri="{FF2B5EF4-FFF2-40B4-BE49-F238E27FC236}">
                <a16:creationId xmlns:a16="http://schemas.microsoft.com/office/drawing/2014/main" id="{6401D3DA-1A6C-4B05-A1A9-011D36388108}"/>
              </a:ext>
            </a:extLst>
          </p:cNvPr>
          <p:cNvSpPr txBox="1"/>
          <p:nvPr/>
        </p:nvSpPr>
        <p:spPr>
          <a:xfrm>
            <a:off x="1259632" y="915566"/>
            <a:ext cx="4464496" cy="369332"/>
          </a:xfrm>
          <a:prstGeom prst="rect">
            <a:avLst/>
          </a:prstGeom>
          <a:noFill/>
        </p:spPr>
        <p:txBody>
          <a:bodyPr wrap="square" rtlCol="0">
            <a:spAutoFit/>
          </a:bodyPr>
          <a:lstStyle/>
          <a:p>
            <a:r>
              <a:rPr lang="nl-NL" dirty="0"/>
              <a:t>Verklaring kleuren;</a:t>
            </a:r>
          </a:p>
        </p:txBody>
      </p:sp>
    </p:spTree>
    <p:extLst>
      <p:ext uri="{BB962C8B-B14F-4D97-AF65-F5344CB8AC3E}">
        <p14:creationId xmlns:p14="http://schemas.microsoft.com/office/powerpoint/2010/main" val="775736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210050"/>
          <a:chOff x="190500" y="714375"/>
          <a:chExt cx="8953500" cy="4210050"/>
        </a:xfrm>
      </p:grpSpPr>
      <p:pic>
        <p:nvPicPr>
          <p:cNvPr id="3" name="Afbeelding 2"/>
          <p:cNvPicPr>
            <a:picLocks noChangeAspect="1"/>
          </p:cNvPicPr>
          <p:nvPr/>
        </p:nvPicPr>
        <p:blipFill>
          <a:blip r:embed="rId3"/>
          <a:stretch>
            <a:fillRect/>
          </a:stretch>
        </p:blipFill>
        <p:spPr>
          <a:xfrm>
            <a:off x="285750" y="1131590"/>
            <a:ext cx="8572500" cy="1371600"/>
          </a:xfrm>
          <a:prstGeom prst="rect">
            <a:avLst/>
          </a:prstGeom>
          <a:ln w="9525" cap="flat" cmpd="sng" algn="ctr">
            <a:solidFill>
              <a:srgbClr val="000000">
                <a:alpha val="100000"/>
              </a:srgbClr>
            </a:solidFill>
            <a:prstDash val="solid"/>
            <a:round/>
            <a:headEnd type="none" w="med" len="med"/>
            <a:tailEnd type="none" w="med" len="med"/>
          </a:ln>
        </p:spPr>
      </p:pic>
      <p:sp>
        <p:nvSpPr>
          <p:cNvPr id="4" name="Tekstvak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It Twalûk heeft een duidelijk beleid op ouderbetrokkenheid</a:t>
            </a:r>
          </a:p>
        </p:txBody>
      </p:sp>
      <p:sp>
        <p:nvSpPr>
          <p:cNvPr id="7" name="Tekstvak 6">
            <a:extLst>
              <a:ext uri="{FF2B5EF4-FFF2-40B4-BE49-F238E27FC236}">
                <a16:creationId xmlns:a16="http://schemas.microsoft.com/office/drawing/2014/main" id="{A5A428CF-0B54-4738-BBE7-FB5DCE508DE3}"/>
              </a:ext>
            </a:extLst>
          </p:cNvPr>
          <p:cNvSpPr txBox="1"/>
          <p:nvPr/>
        </p:nvSpPr>
        <p:spPr>
          <a:xfrm>
            <a:off x="278854" y="2682280"/>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dirty="0">
                <a:solidFill>
                  <a:srgbClr val="000000">
                    <a:alpha val="100000"/>
                  </a:srgbClr>
                </a:solidFill>
                <a:latin typeface="Calibri"/>
              </a:rPr>
              <a:t>Onderwijs </a:t>
            </a:r>
            <a:r>
              <a:rPr lang="en-US" sz="1500" b="1" u="none" spc="0" dirty="0" err="1">
                <a:solidFill>
                  <a:srgbClr val="000000">
                    <a:alpha val="100000"/>
                  </a:srgbClr>
                </a:solidFill>
                <a:latin typeface="Calibri"/>
              </a:rPr>
              <a:t>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opvoeding</a:t>
            </a:r>
            <a:r>
              <a:rPr lang="en-US" sz="1500" b="1" u="none" spc="0" dirty="0">
                <a:solidFill>
                  <a:srgbClr val="000000">
                    <a:alpha val="100000"/>
                  </a:srgbClr>
                </a:solidFill>
                <a:latin typeface="Calibri"/>
              </a:rPr>
              <a:t> is </a:t>
            </a:r>
            <a:r>
              <a:rPr lang="en-US" sz="1500" b="1" u="none" spc="0" dirty="0" err="1">
                <a:solidFill>
                  <a:srgbClr val="000000">
                    <a:alpha val="100000"/>
                  </a:srgbClr>
                </a:solidFill>
                <a:latin typeface="Calibri"/>
              </a:rPr>
              <a:t>een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gezamenlijke</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taak</a:t>
            </a:r>
            <a:r>
              <a:rPr lang="en-US" sz="1500" b="1" u="none" spc="0" dirty="0">
                <a:solidFill>
                  <a:srgbClr val="000000">
                    <a:alpha val="100000"/>
                  </a:srgbClr>
                </a:solidFill>
                <a:latin typeface="Calibri"/>
              </a:rPr>
              <a:t> van de school </a:t>
            </a:r>
            <a:r>
              <a:rPr lang="en-US" sz="1500" b="1" u="none" spc="0" dirty="0" err="1">
                <a:solidFill>
                  <a:srgbClr val="000000">
                    <a:alpha val="100000"/>
                  </a:srgbClr>
                </a:solidFill>
                <a:latin typeface="Calibri"/>
              </a:rPr>
              <a:t>en</a:t>
            </a:r>
            <a:r>
              <a:rPr lang="en-US" sz="1500" b="1" u="none" spc="0" dirty="0">
                <a:solidFill>
                  <a:srgbClr val="000000">
                    <a:alpha val="100000"/>
                  </a:srgbClr>
                </a:solidFill>
                <a:latin typeface="Calibri"/>
              </a:rPr>
              <a:t> de </a:t>
            </a:r>
            <a:r>
              <a:rPr lang="en-US" sz="1500" b="1" u="none" spc="0" dirty="0" err="1">
                <a:solidFill>
                  <a:srgbClr val="000000">
                    <a:alpha val="100000"/>
                  </a:srgbClr>
                </a:solidFill>
                <a:latin typeface="Calibri"/>
              </a:rPr>
              <a:t>ouders</a:t>
            </a:r>
            <a:endParaRPr lang="en-US" sz="1500" b="1" u="none" spc="0" dirty="0">
              <a:solidFill>
                <a:srgbClr val="000000">
                  <a:alpha val="100000"/>
                </a:srgbClr>
              </a:solidFill>
              <a:latin typeface="Calibri"/>
            </a:endParaRPr>
          </a:p>
        </p:txBody>
      </p:sp>
      <p:pic>
        <p:nvPicPr>
          <p:cNvPr id="8" name="Afbeelding 7">
            <a:extLst>
              <a:ext uri="{FF2B5EF4-FFF2-40B4-BE49-F238E27FC236}">
                <a16:creationId xmlns:a16="http://schemas.microsoft.com/office/drawing/2014/main" id="{57004187-939D-48D7-9AF1-1903F8E3CF0D}"/>
              </a:ext>
            </a:extLst>
          </p:cNvPr>
          <p:cNvPicPr>
            <a:picLocks noChangeAspect="1"/>
          </p:cNvPicPr>
          <p:nvPr/>
        </p:nvPicPr>
        <p:blipFill>
          <a:blip r:embed="rId4"/>
          <a:stretch>
            <a:fillRect/>
          </a:stretch>
        </p:blipFill>
        <p:spPr>
          <a:xfrm>
            <a:off x="278854" y="3158530"/>
            <a:ext cx="8572500" cy="1371600"/>
          </a:xfrm>
          <a:prstGeom prst="rect">
            <a:avLst/>
          </a:prstGeom>
          <a:ln w="9525" cap="flat" cmpd="sng" algn="ctr">
            <a:solidFill>
              <a:srgbClr val="000000">
                <a:alpha val="100000"/>
              </a:srgbClr>
            </a:solidFill>
            <a:prstDash val="solid"/>
            <a:round/>
            <a:headEnd type="none" w="med" len="med"/>
            <a:tailEnd type="none" w="med" len="me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210050"/>
          <a:chOff x="190500" y="714375"/>
          <a:chExt cx="8953500" cy="4210050"/>
        </a:xfrm>
      </p:grpSpPr>
      <p:pic>
        <p:nvPicPr>
          <p:cNvPr id="3" name="Afbeelding 2"/>
          <p:cNvPicPr>
            <a:picLocks noChangeAspect="1"/>
          </p:cNvPicPr>
          <p:nvPr/>
        </p:nvPicPr>
        <p:blipFill>
          <a:blip r:embed="rId3"/>
          <a:stretch>
            <a:fillRect/>
          </a:stretch>
        </p:blipFill>
        <p:spPr>
          <a:xfrm>
            <a:off x="252134" y="1131590"/>
            <a:ext cx="8572500" cy="1371600"/>
          </a:xfrm>
          <a:prstGeom prst="rect">
            <a:avLst/>
          </a:prstGeom>
          <a:ln w="9525" cap="flat" cmpd="sng" algn="ctr">
            <a:solidFill>
              <a:srgbClr val="000000">
                <a:alpha val="100000"/>
              </a:srgbClr>
            </a:solidFill>
            <a:prstDash val="solid"/>
            <a:round/>
            <a:headEnd type="none" w="med" len="med"/>
            <a:tailEnd type="none" w="med" len="med"/>
          </a:ln>
        </p:spPr>
      </p:pic>
      <p:sp>
        <p:nvSpPr>
          <p:cNvPr id="4" name="Tekstvak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De school en wij als ouders nemen gezamenlijke beslissingen over de toekomst van mijn kind.</a:t>
            </a:r>
          </a:p>
        </p:txBody>
      </p:sp>
      <p:sp>
        <p:nvSpPr>
          <p:cNvPr id="10" name="Tekstvak 9">
            <a:extLst>
              <a:ext uri="{FF2B5EF4-FFF2-40B4-BE49-F238E27FC236}">
                <a16:creationId xmlns:a16="http://schemas.microsoft.com/office/drawing/2014/main" id="{722C787D-A5E9-4670-B035-D50D14B2EE19}"/>
              </a:ext>
            </a:extLst>
          </p:cNvPr>
          <p:cNvSpPr txBox="1"/>
          <p:nvPr/>
        </p:nvSpPr>
        <p:spPr>
          <a:xfrm>
            <a:off x="190500" y="2643758"/>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dirty="0">
                <a:solidFill>
                  <a:srgbClr val="000000">
                    <a:alpha val="100000"/>
                  </a:srgbClr>
                </a:solidFill>
                <a:latin typeface="Calibri"/>
              </a:rPr>
              <a:t>In de </a:t>
            </a:r>
            <a:r>
              <a:rPr lang="en-US" sz="1500" b="1" u="none" spc="0" dirty="0" err="1">
                <a:solidFill>
                  <a:srgbClr val="000000">
                    <a:alpha val="100000"/>
                  </a:srgbClr>
                </a:solidFill>
                <a:latin typeface="Calibri"/>
              </a:rPr>
              <a:t>relatie</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tussen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ouders</a:t>
            </a:r>
            <a:r>
              <a:rPr lang="en-US" sz="1500" b="1" u="none" spc="0" dirty="0">
                <a:solidFill>
                  <a:srgbClr val="000000">
                    <a:alpha val="100000"/>
                  </a:srgbClr>
                </a:solidFill>
                <a:latin typeface="Calibri"/>
              </a:rPr>
              <a:t>/</a:t>
            </a:r>
            <a:r>
              <a:rPr lang="en-US" sz="1500" b="1" u="none" spc="0" dirty="0" err="1">
                <a:solidFill>
                  <a:srgbClr val="000000">
                    <a:alpha val="100000"/>
                  </a:srgbClr>
                </a:solidFill>
                <a:latin typeface="Calibri"/>
              </a:rPr>
              <a:t>verzorgers</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en</a:t>
            </a:r>
            <a:r>
              <a:rPr lang="en-US" sz="1500" b="1" u="none" spc="0" dirty="0">
                <a:solidFill>
                  <a:srgbClr val="000000">
                    <a:alpha val="100000"/>
                  </a:srgbClr>
                </a:solidFill>
                <a:latin typeface="Calibri"/>
              </a:rPr>
              <a:t> de school </a:t>
            </a:r>
            <a:r>
              <a:rPr lang="en-US" sz="1500" b="1" u="none" spc="0" dirty="0" err="1">
                <a:solidFill>
                  <a:srgbClr val="000000">
                    <a:alpha val="100000"/>
                  </a:srgbClr>
                </a:solidFill>
                <a:latin typeface="Calibri"/>
              </a:rPr>
              <a:t>verwacht</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ik</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dat</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samenwerking</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tussen</a:t>
            </a:r>
            <a:r>
              <a:rPr lang="en-US" sz="1500" b="1" u="none" spc="0" dirty="0">
                <a:solidFill>
                  <a:srgbClr val="000000">
                    <a:alpha val="100000"/>
                  </a:srgbClr>
                </a:solidFill>
                <a:latin typeface="Calibri"/>
              </a:rPr>
              <a:t> school </a:t>
            </a:r>
            <a:r>
              <a:rPr lang="en-US" sz="1500" b="1" u="none" spc="0" dirty="0" err="1">
                <a:solidFill>
                  <a:srgbClr val="000000">
                    <a:alpha val="100000"/>
                  </a:srgbClr>
                </a:solidFill>
                <a:latin typeface="Calibri"/>
              </a:rPr>
              <a:t>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ouders</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centraal</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staat</a:t>
            </a:r>
            <a:r>
              <a:rPr lang="en-US" sz="1500" b="1" u="none" spc="0" dirty="0">
                <a:solidFill>
                  <a:srgbClr val="000000">
                    <a:alpha val="100000"/>
                  </a:srgbClr>
                </a:solidFill>
                <a:latin typeface="Calibri"/>
              </a:rPr>
              <a:t>.</a:t>
            </a:r>
          </a:p>
        </p:txBody>
      </p:sp>
      <p:pic>
        <p:nvPicPr>
          <p:cNvPr id="11" name="Afbeelding 10">
            <a:extLst>
              <a:ext uri="{FF2B5EF4-FFF2-40B4-BE49-F238E27FC236}">
                <a16:creationId xmlns:a16="http://schemas.microsoft.com/office/drawing/2014/main" id="{384083DD-4CF5-4F1B-BB7B-34195B3D6806}"/>
              </a:ext>
            </a:extLst>
          </p:cNvPr>
          <p:cNvPicPr>
            <a:picLocks noChangeAspect="1"/>
          </p:cNvPicPr>
          <p:nvPr/>
        </p:nvPicPr>
        <p:blipFill>
          <a:blip r:embed="rId4"/>
          <a:stretch>
            <a:fillRect/>
          </a:stretch>
        </p:blipFill>
        <p:spPr>
          <a:xfrm>
            <a:off x="252134" y="3260576"/>
            <a:ext cx="8572500" cy="1371600"/>
          </a:xfrm>
          <a:prstGeom prst="rect">
            <a:avLst/>
          </a:prstGeom>
          <a:ln w="9525" cap="flat" cmpd="sng" algn="ctr">
            <a:solidFill>
              <a:srgbClr val="000000">
                <a:alpha val="100000"/>
              </a:srgbClr>
            </a:solidFill>
            <a:prstDash val="solid"/>
            <a:round/>
            <a:headEnd type="none" w="med" len="med"/>
            <a:tailEnd type="none" w="med" len="me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210050"/>
          <a:chOff x="190500" y="714375"/>
          <a:chExt cx="8953500" cy="4210050"/>
        </a:xfrm>
      </p:grpSpPr>
      <p:pic>
        <p:nvPicPr>
          <p:cNvPr id="3" name="Afbeelding 2"/>
          <p:cNvPicPr>
            <a:picLocks noChangeAspect="1"/>
          </p:cNvPicPr>
          <p:nvPr/>
        </p:nvPicPr>
        <p:blipFill>
          <a:blip r:embed="rId3"/>
          <a:stretch>
            <a:fillRect/>
          </a:stretch>
        </p:blipFill>
        <p:spPr>
          <a:xfrm>
            <a:off x="285750" y="1275606"/>
            <a:ext cx="8572500" cy="1371600"/>
          </a:xfrm>
          <a:prstGeom prst="rect">
            <a:avLst/>
          </a:prstGeom>
          <a:ln w="9525" cap="flat" cmpd="sng" algn="ctr">
            <a:solidFill>
              <a:srgbClr val="000000">
                <a:alpha val="100000"/>
              </a:srgbClr>
            </a:solidFill>
            <a:prstDash val="solid"/>
            <a:round/>
            <a:headEnd type="none" w="med" len="med"/>
            <a:tailEnd type="none" w="med" len="med"/>
          </a:ln>
        </p:spPr>
      </p:pic>
      <p:sp>
        <p:nvSpPr>
          <p:cNvPr id="4" name="Tekstvak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200" b="1" u="none" spc="0" dirty="0">
                <a:solidFill>
                  <a:srgbClr val="000000">
                    <a:alpha val="100000"/>
                  </a:srgbClr>
                </a:solidFill>
                <a:latin typeface="Calibri"/>
              </a:rPr>
              <a:t>In de </a:t>
            </a:r>
            <a:r>
              <a:rPr lang="en-US" sz="1200" b="1" u="none" spc="0" dirty="0" err="1">
                <a:solidFill>
                  <a:srgbClr val="000000">
                    <a:alpha val="100000"/>
                  </a:srgbClr>
                </a:solidFill>
                <a:latin typeface="Calibri"/>
              </a:rPr>
              <a:t>relatie</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tussen</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ouders</a:t>
            </a:r>
            <a:r>
              <a:rPr lang="en-US" sz="1200" b="1" u="none" spc="0" dirty="0">
                <a:solidFill>
                  <a:srgbClr val="000000">
                    <a:alpha val="100000"/>
                  </a:srgbClr>
                </a:solidFill>
                <a:latin typeface="Calibri"/>
              </a:rPr>
              <a:t>/</a:t>
            </a:r>
            <a:r>
              <a:rPr lang="en-US" sz="1200" b="1" u="none" spc="0" dirty="0" err="1">
                <a:solidFill>
                  <a:srgbClr val="000000">
                    <a:alpha val="100000"/>
                  </a:srgbClr>
                </a:solidFill>
                <a:latin typeface="Calibri"/>
              </a:rPr>
              <a:t>verzorgers</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en</a:t>
            </a:r>
            <a:r>
              <a:rPr lang="en-US" sz="1200" b="1" u="none" spc="0" dirty="0">
                <a:solidFill>
                  <a:srgbClr val="000000">
                    <a:alpha val="100000"/>
                  </a:srgbClr>
                </a:solidFill>
                <a:latin typeface="Calibri"/>
              </a:rPr>
              <a:t> de school </a:t>
            </a:r>
            <a:r>
              <a:rPr lang="en-US" sz="1200" b="1" u="none" spc="0" dirty="0" err="1">
                <a:solidFill>
                  <a:srgbClr val="000000">
                    <a:alpha val="100000"/>
                  </a:srgbClr>
                </a:solidFill>
                <a:latin typeface="Calibri"/>
              </a:rPr>
              <a:t>verwacht</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ik</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dat</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er</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sprake</a:t>
            </a:r>
            <a:r>
              <a:rPr lang="en-US" sz="1200" b="1" u="none" spc="0" dirty="0">
                <a:solidFill>
                  <a:srgbClr val="000000">
                    <a:alpha val="100000"/>
                  </a:srgbClr>
                </a:solidFill>
                <a:latin typeface="Calibri"/>
              </a:rPr>
              <a:t> is van  </a:t>
            </a:r>
            <a:r>
              <a:rPr lang="en-US" sz="1200" b="1" u="none" spc="0" dirty="0" err="1">
                <a:solidFill>
                  <a:srgbClr val="000000">
                    <a:alpha val="100000"/>
                  </a:srgbClr>
                </a:solidFill>
                <a:latin typeface="Calibri"/>
              </a:rPr>
              <a:t>een</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gezamenlijke</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verantwoordelijkheid</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voor</a:t>
            </a:r>
            <a:r>
              <a:rPr lang="en-US" sz="1200" b="1" u="none" spc="0" dirty="0">
                <a:solidFill>
                  <a:srgbClr val="000000">
                    <a:alpha val="100000"/>
                  </a:srgbClr>
                </a:solidFill>
                <a:latin typeface="Calibri"/>
              </a:rPr>
              <a:t> het </a:t>
            </a:r>
            <a:r>
              <a:rPr lang="en-US" sz="1200" b="1" u="none" spc="0" dirty="0" err="1">
                <a:solidFill>
                  <a:srgbClr val="000000">
                    <a:alpha val="100000"/>
                  </a:srgbClr>
                </a:solidFill>
                <a:latin typeface="Calibri"/>
              </a:rPr>
              <a:t>welbevinden</a:t>
            </a:r>
            <a:r>
              <a:rPr lang="en-US" sz="1200" b="1" u="none" spc="0" dirty="0">
                <a:solidFill>
                  <a:srgbClr val="000000">
                    <a:alpha val="100000"/>
                  </a:srgbClr>
                </a:solidFill>
                <a:latin typeface="Calibri"/>
              </a:rPr>
              <a:t> </a:t>
            </a:r>
            <a:r>
              <a:rPr lang="en-US" sz="1200" b="1" u="none" spc="0" dirty="0" err="1">
                <a:solidFill>
                  <a:srgbClr val="000000">
                    <a:alpha val="100000"/>
                  </a:srgbClr>
                </a:solidFill>
                <a:latin typeface="Calibri"/>
              </a:rPr>
              <a:t>en</a:t>
            </a:r>
            <a:r>
              <a:rPr lang="en-US" sz="1200" b="1" u="none" spc="0" dirty="0">
                <a:solidFill>
                  <a:srgbClr val="000000">
                    <a:alpha val="100000"/>
                  </a:srgbClr>
                </a:solidFill>
                <a:latin typeface="Calibri"/>
              </a:rPr>
              <a:t> de </a:t>
            </a:r>
            <a:r>
              <a:rPr lang="en-US" sz="1200" b="1" u="none" spc="0" dirty="0" err="1">
                <a:solidFill>
                  <a:srgbClr val="000000">
                    <a:alpha val="100000"/>
                  </a:srgbClr>
                </a:solidFill>
                <a:latin typeface="Calibri"/>
              </a:rPr>
              <a:t>schoolresultaten</a:t>
            </a:r>
            <a:r>
              <a:rPr lang="en-US" sz="1200" b="1" u="none" spc="0" dirty="0">
                <a:solidFill>
                  <a:srgbClr val="000000">
                    <a:alpha val="100000"/>
                  </a:srgbClr>
                </a:solidFill>
                <a:latin typeface="Calibri"/>
              </a:rPr>
              <a:t> van </a:t>
            </a:r>
            <a:r>
              <a:rPr lang="en-US" sz="1200" b="1" u="none" spc="0" dirty="0" err="1">
                <a:solidFill>
                  <a:srgbClr val="000000">
                    <a:alpha val="100000"/>
                  </a:srgbClr>
                </a:solidFill>
                <a:latin typeface="Calibri"/>
              </a:rPr>
              <a:t>mijn</a:t>
            </a:r>
            <a:r>
              <a:rPr lang="en-US" sz="1200" b="1" u="none" spc="0" dirty="0">
                <a:solidFill>
                  <a:srgbClr val="000000">
                    <a:alpha val="100000"/>
                  </a:srgbClr>
                </a:solidFill>
                <a:latin typeface="Calibri"/>
              </a:rPr>
              <a:t> kind.</a:t>
            </a:r>
          </a:p>
        </p:txBody>
      </p:sp>
      <p:sp>
        <p:nvSpPr>
          <p:cNvPr id="7" name="Tekstvak 6">
            <a:extLst>
              <a:ext uri="{FF2B5EF4-FFF2-40B4-BE49-F238E27FC236}">
                <a16:creationId xmlns:a16="http://schemas.microsoft.com/office/drawing/2014/main" id="{DD237901-585F-49D5-93C5-F1B30977744F}"/>
              </a:ext>
            </a:extLst>
          </p:cNvPr>
          <p:cNvSpPr txBox="1"/>
          <p:nvPr/>
        </p:nvSpPr>
        <p:spPr>
          <a:xfrm>
            <a:off x="202355" y="2859782"/>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dirty="0">
                <a:solidFill>
                  <a:srgbClr val="000000">
                    <a:alpha val="100000"/>
                  </a:srgbClr>
                </a:solidFill>
                <a:latin typeface="Calibri"/>
              </a:rPr>
              <a:t>In de </a:t>
            </a:r>
            <a:r>
              <a:rPr lang="en-US" sz="1500" b="1" u="none" spc="0" dirty="0" err="1">
                <a:solidFill>
                  <a:srgbClr val="000000">
                    <a:alpha val="100000"/>
                  </a:srgbClr>
                </a:solidFill>
                <a:latin typeface="Calibri"/>
              </a:rPr>
              <a:t>relatie</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tussen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ouders</a:t>
            </a:r>
            <a:r>
              <a:rPr lang="en-US" sz="1500" b="1" u="none" spc="0" dirty="0">
                <a:solidFill>
                  <a:srgbClr val="000000">
                    <a:alpha val="100000"/>
                  </a:srgbClr>
                </a:solidFill>
                <a:latin typeface="Calibri"/>
              </a:rPr>
              <a:t>/</a:t>
            </a:r>
            <a:r>
              <a:rPr lang="en-US" sz="1500" b="1" u="none" spc="0" dirty="0" err="1">
                <a:solidFill>
                  <a:srgbClr val="000000">
                    <a:alpha val="100000"/>
                  </a:srgbClr>
                </a:solidFill>
                <a:latin typeface="Calibri"/>
              </a:rPr>
              <a:t>verzorgers</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en</a:t>
            </a:r>
            <a:r>
              <a:rPr lang="en-US" sz="1500" b="1" u="none" spc="0" dirty="0">
                <a:solidFill>
                  <a:srgbClr val="000000">
                    <a:alpha val="100000"/>
                  </a:srgbClr>
                </a:solidFill>
                <a:latin typeface="Calibri"/>
              </a:rPr>
              <a:t> de school </a:t>
            </a:r>
            <a:r>
              <a:rPr lang="en-US" sz="1500" b="1" u="none" spc="0" dirty="0" err="1">
                <a:solidFill>
                  <a:srgbClr val="000000">
                    <a:alpha val="100000"/>
                  </a:srgbClr>
                </a:solidFill>
                <a:latin typeface="Calibri"/>
              </a:rPr>
              <a:t>verwacht</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ik</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dat</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medewerkers</a:t>
            </a:r>
            <a:r>
              <a:rPr lang="en-US" sz="1500" b="1" u="none" spc="0" dirty="0">
                <a:solidFill>
                  <a:srgbClr val="000000">
                    <a:alpha val="100000"/>
                  </a:srgbClr>
                </a:solidFill>
                <a:latin typeface="Calibri"/>
              </a:rPr>
              <a:t> van de school </a:t>
            </a:r>
            <a:r>
              <a:rPr lang="en-US" sz="1500" b="1" u="none" spc="0" dirty="0" err="1">
                <a:solidFill>
                  <a:srgbClr val="000000">
                    <a:alpha val="100000"/>
                  </a:srgbClr>
                </a:solidFill>
                <a:latin typeface="Calibri"/>
              </a:rPr>
              <a:t>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ouders</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ouders</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gelijkwaardig</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zijn</a:t>
            </a:r>
            <a:endParaRPr lang="en-US" sz="1500" b="1" u="none" spc="0" dirty="0">
              <a:solidFill>
                <a:srgbClr val="000000">
                  <a:alpha val="100000"/>
                </a:srgbClr>
              </a:solidFill>
              <a:latin typeface="Calibri"/>
            </a:endParaRPr>
          </a:p>
        </p:txBody>
      </p:sp>
      <p:pic>
        <p:nvPicPr>
          <p:cNvPr id="8" name="Afbeelding 7">
            <a:extLst>
              <a:ext uri="{FF2B5EF4-FFF2-40B4-BE49-F238E27FC236}">
                <a16:creationId xmlns:a16="http://schemas.microsoft.com/office/drawing/2014/main" id="{A0F6EB1B-1CE7-49AB-9FBA-ACFE189E9A30}"/>
              </a:ext>
            </a:extLst>
          </p:cNvPr>
          <p:cNvPicPr>
            <a:picLocks noChangeAspect="1"/>
          </p:cNvPicPr>
          <p:nvPr/>
        </p:nvPicPr>
        <p:blipFill>
          <a:blip r:embed="rId4"/>
          <a:stretch>
            <a:fillRect/>
          </a:stretch>
        </p:blipFill>
        <p:spPr>
          <a:xfrm>
            <a:off x="297605" y="3602796"/>
            <a:ext cx="8572500" cy="1371600"/>
          </a:xfrm>
          <a:prstGeom prst="rect">
            <a:avLst/>
          </a:prstGeom>
          <a:ln w="9525" cap="flat" cmpd="sng" algn="ctr">
            <a:solidFill>
              <a:srgbClr val="000000">
                <a:alpha val="100000"/>
              </a:srgbClr>
            </a:solidFill>
            <a:prstDash val="solid"/>
            <a:round/>
            <a:headEnd type="none" w="med" len="med"/>
            <a:tailEnd type="none" w="med" len="me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210050"/>
          <a:chOff x="190500" y="714375"/>
          <a:chExt cx="8953500" cy="4210050"/>
        </a:xfrm>
      </p:grpSpPr>
      <p:pic>
        <p:nvPicPr>
          <p:cNvPr id="3" name="Afbeelding 2"/>
          <p:cNvPicPr>
            <a:picLocks noChangeAspect="1"/>
          </p:cNvPicPr>
          <p:nvPr/>
        </p:nvPicPr>
        <p:blipFill>
          <a:blip r:embed="rId3"/>
          <a:stretch>
            <a:fillRect/>
          </a:stretch>
        </p:blipFill>
        <p:spPr>
          <a:xfrm>
            <a:off x="285750" y="1059582"/>
            <a:ext cx="8572500" cy="1371600"/>
          </a:xfrm>
          <a:prstGeom prst="rect">
            <a:avLst/>
          </a:prstGeom>
          <a:ln w="9525" cap="flat" cmpd="sng" algn="ctr">
            <a:solidFill>
              <a:srgbClr val="000000">
                <a:alpha val="100000"/>
              </a:srgbClr>
            </a:solidFill>
            <a:prstDash val="solid"/>
            <a:round/>
            <a:headEnd type="none" w="med" len="med"/>
            <a:tailEnd type="none" w="med" len="med"/>
          </a:ln>
        </p:spPr>
      </p:pic>
      <p:sp>
        <p:nvSpPr>
          <p:cNvPr id="4" name="Tekstvak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In de relatie tussen ouders/verzorgers en de school verwacht ik dat het belang van mijn kind voorop staat</a:t>
            </a:r>
          </a:p>
        </p:txBody>
      </p:sp>
      <p:sp>
        <p:nvSpPr>
          <p:cNvPr id="8" name="Tekstvak 7">
            <a:extLst>
              <a:ext uri="{FF2B5EF4-FFF2-40B4-BE49-F238E27FC236}">
                <a16:creationId xmlns:a16="http://schemas.microsoft.com/office/drawing/2014/main" id="{E91A1B52-38A5-4E5B-939D-F4EF5851D4EB}"/>
              </a:ext>
            </a:extLst>
          </p:cNvPr>
          <p:cNvSpPr txBox="1"/>
          <p:nvPr/>
        </p:nvSpPr>
        <p:spPr>
          <a:xfrm>
            <a:off x="285750" y="2571750"/>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dirty="0" err="1">
                <a:solidFill>
                  <a:srgbClr val="000000">
                    <a:alpha val="100000"/>
                  </a:srgbClr>
                </a:solidFill>
                <a:latin typeface="Calibri"/>
              </a:rPr>
              <a:t>Ik</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voel</a:t>
            </a:r>
            <a:r>
              <a:rPr lang="en-US" sz="1500" b="1" u="none" spc="0" dirty="0">
                <a:solidFill>
                  <a:srgbClr val="000000">
                    <a:alpha val="100000"/>
                  </a:srgbClr>
                </a:solidFill>
                <a:latin typeface="Calibri"/>
              </a:rPr>
              <a:t> me </a:t>
            </a:r>
            <a:r>
              <a:rPr lang="en-US" sz="1500" b="1" u="none" spc="0" dirty="0" err="1">
                <a:solidFill>
                  <a:srgbClr val="000000">
                    <a:alpha val="100000"/>
                  </a:srgbClr>
                </a:solidFill>
                <a:latin typeface="Calibri"/>
              </a:rPr>
              <a:t>betrokken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bij</a:t>
            </a:r>
            <a:r>
              <a:rPr lang="en-US" sz="1500" b="1" u="none" spc="0" dirty="0">
                <a:solidFill>
                  <a:srgbClr val="000000">
                    <a:alpha val="100000"/>
                  </a:srgbClr>
                </a:solidFill>
                <a:latin typeface="Calibri"/>
              </a:rPr>
              <a:t> de </a:t>
            </a:r>
            <a:r>
              <a:rPr lang="en-US" sz="1500" b="1" u="none" spc="0" dirty="0" err="1">
                <a:solidFill>
                  <a:srgbClr val="000000">
                    <a:alpha val="100000"/>
                  </a:srgbClr>
                </a:solidFill>
                <a:latin typeface="Calibri"/>
              </a:rPr>
              <a:t>begeleiding</a:t>
            </a:r>
            <a:r>
              <a:rPr lang="en-US" sz="1500" b="1" u="none" spc="0" dirty="0">
                <a:solidFill>
                  <a:srgbClr val="000000">
                    <a:alpha val="100000"/>
                  </a:srgbClr>
                </a:solidFill>
                <a:latin typeface="Calibri"/>
              </a:rPr>
              <a:t> van </a:t>
            </a:r>
            <a:r>
              <a:rPr lang="en-US" sz="1500" b="1" u="none" spc="0" dirty="0" err="1">
                <a:solidFill>
                  <a:srgbClr val="000000">
                    <a:alpha val="100000"/>
                  </a:srgbClr>
                </a:solidFill>
                <a:latin typeface="Calibri"/>
              </a:rPr>
              <a:t>mijn</a:t>
            </a:r>
            <a:r>
              <a:rPr lang="en-US" sz="1500" b="1" u="none" spc="0" dirty="0">
                <a:solidFill>
                  <a:srgbClr val="000000">
                    <a:alpha val="100000"/>
                  </a:srgbClr>
                </a:solidFill>
                <a:latin typeface="Calibri"/>
              </a:rPr>
              <a:t> eigen kind</a:t>
            </a:r>
          </a:p>
        </p:txBody>
      </p:sp>
      <p:pic>
        <p:nvPicPr>
          <p:cNvPr id="9" name="Afbeelding 8">
            <a:extLst>
              <a:ext uri="{FF2B5EF4-FFF2-40B4-BE49-F238E27FC236}">
                <a16:creationId xmlns:a16="http://schemas.microsoft.com/office/drawing/2014/main" id="{AB655BC2-C4E8-4DDB-91AA-325E3BE83AB3}"/>
              </a:ext>
            </a:extLst>
          </p:cNvPr>
          <p:cNvPicPr>
            <a:picLocks noChangeAspect="1"/>
          </p:cNvPicPr>
          <p:nvPr/>
        </p:nvPicPr>
        <p:blipFill>
          <a:blip r:embed="rId4"/>
          <a:stretch>
            <a:fillRect/>
          </a:stretch>
        </p:blipFill>
        <p:spPr>
          <a:xfrm>
            <a:off x="285750" y="3048000"/>
            <a:ext cx="8572500" cy="1371600"/>
          </a:xfrm>
          <a:prstGeom prst="rect">
            <a:avLst/>
          </a:prstGeom>
          <a:ln w="9525" cap="flat" cmpd="sng" algn="ctr">
            <a:solidFill>
              <a:srgbClr val="000000">
                <a:alpha val="100000"/>
              </a:srgbClr>
            </a:solidFill>
            <a:prstDash val="solid"/>
            <a:round/>
            <a:headEnd type="none" w="med" len="med"/>
            <a:tailEnd type="none" w="med" len="me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210050"/>
          <a:chOff x="190500" y="714375"/>
          <a:chExt cx="8953500" cy="4210050"/>
        </a:xfrm>
      </p:grpSpPr>
      <p:pic>
        <p:nvPicPr>
          <p:cNvPr id="3" name="Afbeelding 2"/>
          <p:cNvPicPr>
            <a:picLocks noChangeAspect="1"/>
          </p:cNvPicPr>
          <p:nvPr/>
        </p:nvPicPr>
        <p:blipFill>
          <a:blip r:embed="rId3"/>
          <a:stretch>
            <a:fillRect/>
          </a:stretch>
        </p:blipFill>
        <p:spPr>
          <a:xfrm>
            <a:off x="277590" y="1203789"/>
            <a:ext cx="8572500" cy="1371600"/>
          </a:xfrm>
          <a:prstGeom prst="rect">
            <a:avLst/>
          </a:prstGeom>
          <a:ln w="9525" cap="flat" cmpd="sng" algn="ctr">
            <a:solidFill>
              <a:srgbClr val="000000">
                <a:alpha val="100000"/>
              </a:srgbClr>
            </a:solidFill>
            <a:prstDash val="solid"/>
            <a:round/>
            <a:headEnd type="none" w="med" len="med"/>
            <a:tailEnd type="none" w="med" len="med"/>
          </a:ln>
        </p:spPr>
      </p:pic>
      <p:sp>
        <p:nvSpPr>
          <p:cNvPr id="4" name="Tekstvak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Ik voel me betrokken bij; de groep waarin mijn kind zit</a:t>
            </a:r>
          </a:p>
        </p:txBody>
      </p:sp>
      <p:sp>
        <p:nvSpPr>
          <p:cNvPr id="7" name="Tekstvak 6">
            <a:extLst>
              <a:ext uri="{FF2B5EF4-FFF2-40B4-BE49-F238E27FC236}">
                <a16:creationId xmlns:a16="http://schemas.microsoft.com/office/drawing/2014/main" id="{2405C2CB-9630-4885-B01F-6C3CC4BE9A95}"/>
              </a:ext>
            </a:extLst>
          </p:cNvPr>
          <p:cNvSpPr txBox="1"/>
          <p:nvPr/>
        </p:nvSpPr>
        <p:spPr>
          <a:xfrm>
            <a:off x="190500" y="2787774"/>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dirty="0" err="1">
                <a:solidFill>
                  <a:srgbClr val="000000">
                    <a:alpha val="100000"/>
                  </a:srgbClr>
                </a:solidFill>
                <a:latin typeface="Calibri"/>
              </a:rPr>
              <a:t>Ik</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voel</a:t>
            </a:r>
            <a:r>
              <a:rPr lang="en-US" sz="1500" b="1" u="none" spc="0" dirty="0">
                <a:solidFill>
                  <a:srgbClr val="000000">
                    <a:alpha val="100000"/>
                  </a:srgbClr>
                </a:solidFill>
                <a:latin typeface="Calibri"/>
              </a:rPr>
              <a:t> me </a:t>
            </a:r>
            <a:r>
              <a:rPr lang="en-US" sz="1500" b="1" u="none" spc="0" dirty="0" err="1">
                <a:solidFill>
                  <a:srgbClr val="000000">
                    <a:alpha val="100000"/>
                  </a:srgbClr>
                </a:solidFill>
                <a:latin typeface="Calibri"/>
              </a:rPr>
              <a:t>betrokken</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bij</a:t>
            </a:r>
            <a:r>
              <a:rPr lang="en-US" sz="1500" b="1" u="none" spc="0" dirty="0">
                <a:solidFill>
                  <a:srgbClr val="000000">
                    <a:alpha val="100000"/>
                  </a:srgbClr>
                </a:solidFill>
                <a:latin typeface="Calibri"/>
              </a:rPr>
              <a:t>; de school </a:t>
            </a:r>
            <a:r>
              <a:rPr lang="en-US" sz="1500" b="1" u="none" spc="0" dirty="0" err="1">
                <a:solidFill>
                  <a:srgbClr val="000000">
                    <a:alpha val="100000"/>
                  </a:srgbClr>
                </a:solidFill>
                <a:latin typeface="Calibri"/>
              </a:rPr>
              <a:t>als</a:t>
            </a:r>
            <a:r>
              <a:rPr lang="en-US" sz="1500" b="1" u="none" spc="0" dirty="0">
                <a:solidFill>
                  <a:srgbClr val="000000">
                    <a:alpha val="100000"/>
                  </a:srgbClr>
                </a:solidFill>
                <a:latin typeface="Calibri"/>
              </a:rPr>
              <a:t> </a:t>
            </a:r>
            <a:r>
              <a:rPr lang="en-US" sz="1500" b="1" u="none" spc="0" dirty="0" err="1">
                <a:solidFill>
                  <a:srgbClr val="000000">
                    <a:alpha val="100000"/>
                  </a:srgbClr>
                </a:solidFill>
                <a:latin typeface="Calibri"/>
              </a:rPr>
              <a:t>geheel</a:t>
            </a:r>
            <a:endParaRPr lang="en-US" sz="1500" b="1" u="none" spc="0" dirty="0">
              <a:solidFill>
                <a:srgbClr val="000000">
                  <a:alpha val="100000"/>
                </a:srgbClr>
              </a:solidFill>
              <a:latin typeface="Calibri"/>
            </a:endParaRPr>
          </a:p>
        </p:txBody>
      </p:sp>
      <p:pic>
        <p:nvPicPr>
          <p:cNvPr id="8" name="Afbeelding 7">
            <a:extLst>
              <a:ext uri="{FF2B5EF4-FFF2-40B4-BE49-F238E27FC236}">
                <a16:creationId xmlns:a16="http://schemas.microsoft.com/office/drawing/2014/main" id="{CF53F736-4432-48F5-A99B-8F27A0608CBD}"/>
              </a:ext>
            </a:extLst>
          </p:cNvPr>
          <p:cNvPicPr>
            <a:picLocks noChangeAspect="1"/>
          </p:cNvPicPr>
          <p:nvPr/>
        </p:nvPicPr>
        <p:blipFill>
          <a:blip r:embed="rId4"/>
          <a:stretch>
            <a:fillRect/>
          </a:stretch>
        </p:blipFill>
        <p:spPr>
          <a:xfrm>
            <a:off x="263582" y="3253911"/>
            <a:ext cx="8572500" cy="1371600"/>
          </a:xfrm>
          <a:prstGeom prst="rect">
            <a:avLst/>
          </a:prstGeom>
          <a:ln w="9525" cap="flat" cmpd="sng" algn="ctr">
            <a:solidFill>
              <a:srgbClr val="000000">
                <a:alpha val="10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1112</Words>
  <Application>Microsoft Office PowerPoint</Application>
  <PresentationFormat>Diavoorstelling (16:9)</PresentationFormat>
  <Paragraphs>82</Paragraphs>
  <Slides>14</Slides>
  <Notes>11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Calibri</vt:lpstr>
      <vt:lpstr>Segoe UI Emoji</vt:lpstr>
      <vt:lpstr>Theme67</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subject>Ouderenquête ouderbetrokkenheid It Twalûk</dc:subject>
  <dc:creator>Bertus Procee</dc:creator>
  <cp:keywords/>
  <dc:description/>
  <cp:lastModifiedBy>Oebele Harmsma | It Twalûk</cp:lastModifiedBy>
  <cp:revision>14</cp:revision>
  <dcterms:created xsi:type="dcterms:W3CDTF">2020-05-13T11:06:50Z</dcterms:created>
  <dcterms:modified xsi:type="dcterms:W3CDTF">2020-09-09T11:57:40Z</dcterms:modified>
  <cp:category/>
</cp:coreProperties>
</file>